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02" r:id="rId1"/>
  </p:sldMasterIdLst>
  <p:notesMasterIdLst>
    <p:notesMasterId r:id="rId31"/>
  </p:notesMasterIdLst>
  <p:sldIdLst>
    <p:sldId id="256" r:id="rId2"/>
    <p:sldId id="289" r:id="rId3"/>
    <p:sldId id="285" r:id="rId4"/>
    <p:sldId id="288" r:id="rId5"/>
    <p:sldId id="287" r:id="rId6"/>
    <p:sldId id="279" r:id="rId7"/>
    <p:sldId id="268" r:id="rId8"/>
    <p:sldId id="278" r:id="rId9"/>
    <p:sldId id="286" r:id="rId10"/>
    <p:sldId id="275" r:id="rId11"/>
    <p:sldId id="260" r:id="rId12"/>
    <p:sldId id="259" r:id="rId13"/>
    <p:sldId id="264" r:id="rId14"/>
    <p:sldId id="269" r:id="rId15"/>
    <p:sldId id="258" r:id="rId16"/>
    <p:sldId id="281" r:id="rId17"/>
    <p:sldId id="263" r:id="rId18"/>
    <p:sldId id="265" r:id="rId19"/>
    <p:sldId id="267" r:id="rId20"/>
    <p:sldId id="273" r:id="rId21"/>
    <p:sldId id="257" r:id="rId22"/>
    <p:sldId id="274" r:id="rId23"/>
    <p:sldId id="291" r:id="rId24"/>
    <p:sldId id="292" r:id="rId25"/>
    <p:sldId id="270" r:id="rId26"/>
    <p:sldId id="266" r:id="rId27"/>
    <p:sldId id="261" r:id="rId28"/>
    <p:sldId id="276" r:id="rId29"/>
    <p:sldId id="271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4" autoAdjust="0"/>
    <p:restoredTop sz="86492" autoAdjust="0"/>
  </p:normalViewPr>
  <p:slideViewPr>
    <p:cSldViewPr>
      <p:cViewPr varScale="1">
        <p:scale>
          <a:sx n="77" d="100"/>
          <a:sy n="77" d="100"/>
        </p:scale>
        <p:origin x="46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9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C5B24B0-7C04-0141-906A-035F87B18A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9063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46F2BDF-2B14-BA45-A7FE-165F25B7E06B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0068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703BC83-2892-904C-AAA5-1953B8F47D63}" type="slidenum">
              <a:rPr lang="en-US" sz="1200"/>
              <a:pPr/>
              <a:t>10</a:t>
            </a:fld>
            <a:endParaRPr lang="en-US" sz="1200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3290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FE1C2D4-0E7F-8346-B17B-6C76A2E0BCF2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5471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BB1B1B5-27D9-414E-8796-7FABBEE0114C}" type="slidenum">
              <a:rPr lang="en-US" sz="1200"/>
              <a:pPr/>
              <a:t>12</a:t>
            </a:fld>
            <a:endParaRPr lang="en-US" sz="1200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8910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9A45922-777B-DA46-8FAD-8756E672F084}" type="slidenum">
              <a:rPr lang="en-US" sz="1200"/>
              <a:pPr/>
              <a:t>13</a:t>
            </a:fld>
            <a:endParaRPr lang="en-US" sz="1200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3878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073CBC1-13A0-3C42-8EDB-C50680290C64}" type="slidenum">
              <a:rPr lang="en-US" sz="1200"/>
              <a:pPr/>
              <a:t>14</a:t>
            </a:fld>
            <a:endParaRPr lang="en-US" sz="1200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519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A589ACB-F549-4442-95EE-8B6AA183ADCF}" type="slidenum">
              <a:rPr lang="en-US" sz="1200"/>
              <a:pPr/>
              <a:t>15</a:t>
            </a:fld>
            <a:endParaRPr lang="en-US" sz="1200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5960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CAB1252-5402-0C49-B9C0-6F8856C02EEE}" type="slidenum">
              <a:rPr lang="en-US" sz="1200"/>
              <a:pPr/>
              <a:t>16</a:t>
            </a:fld>
            <a:endParaRPr lang="en-US" sz="120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8387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9AB8448-AA66-4642-8AB7-65259C7BE80F}" type="slidenum">
              <a:rPr lang="en-US" sz="1200"/>
              <a:pPr/>
              <a:t>17</a:t>
            </a:fld>
            <a:endParaRPr lang="en-US" sz="120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1166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0A78F29-591E-2D4A-84CE-2792261C3B35}" type="slidenum">
              <a:rPr lang="en-US" sz="1200"/>
              <a:pPr/>
              <a:t>18</a:t>
            </a:fld>
            <a:endParaRPr lang="en-US" sz="1200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378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E42347C-1F44-5B41-8B16-B99BE0EE0297}" type="slidenum">
              <a:rPr lang="en-US" sz="1200"/>
              <a:pPr/>
              <a:t>19</a:t>
            </a:fld>
            <a:endParaRPr lang="en-US" sz="1200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97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723B9C5-90EA-CD43-96BB-E6ACEE1D3FC5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257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DB3501-2E85-E64B-9FE3-13E347632342}" type="slidenum">
              <a:rPr lang="en-US" sz="1200"/>
              <a:pPr/>
              <a:t>20</a:t>
            </a:fld>
            <a:endParaRPr lang="en-US" sz="1200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0102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E0DF148-AAD5-3747-81A4-C6B6B0167ED9}" type="slidenum">
              <a:rPr lang="en-US" sz="1200"/>
              <a:pPr/>
              <a:t>21</a:t>
            </a:fld>
            <a:endParaRPr lang="en-US" sz="1200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148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CEEA4F0-2C70-3847-968F-D82A7A3DB0CB}" type="slidenum">
              <a:rPr lang="en-US" sz="1200"/>
              <a:pPr/>
              <a:t>22</a:t>
            </a:fld>
            <a:endParaRPr lang="en-US" sz="1200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5828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25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9171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2FFC229-E58C-C247-B59C-6C37489AF2FB}" type="slidenum">
              <a:rPr lang="en-US" sz="1200"/>
              <a:pPr/>
              <a:t>26</a:t>
            </a:fld>
            <a:endParaRPr lang="en-US" sz="1200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7693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723B9C5-90EA-CD43-96BB-E6ACEE1D3FC5}" type="slidenum">
              <a:rPr lang="en-US" sz="1200"/>
              <a:pPr/>
              <a:t>27</a:t>
            </a:fld>
            <a:endParaRPr lang="en-US" sz="1200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59709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7AB8CD8-F15F-AC4A-8E03-6CA8112C4E40}" type="slidenum">
              <a:rPr lang="en-US" sz="1200"/>
              <a:pPr/>
              <a:t>28</a:t>
            </a:fld>
            <a:endParaRPr lang="en-US" sz="1200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02221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7D3453A-3D90-6A49-98E4-148D242A6BD6}" type="slidenum">
              <a:rPr lang="en-US" sz="1200"/>
              <a:pPr/>
              <a:t>29</a:t>
            </a:fld>
            <a:endParaRPr lang="en-US" sz="1200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773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CAB1252-5402-0C49-B9C0-6F8856C02EEE}" type="slidenum">
              <a:rPr lang="en-US" sz="1200"/>
              <a:pPr/>
              <a:t>3</a:t>
            </a:fld>
            <a:endParaRPr lang="en-US" sz="120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505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723B9C5-90EA-CD43-96BB-E6ACEE1D3FC5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111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723B9C5-90EA-CD43-96BB-E6ACEE1D3FC5}" type="slidenum">
              <a:rPr lang="en-US" sz="1200"/>
              <a:pPr/>
              <a:t>5</a:t>
            </a:fld>
            <a:endParaRPr lang="en-US" sz="1200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8845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CAB1252-5402-0C49-B9C0-6F8856C02EEE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5838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CAB1252-5402-0C49-B9C0-6F8856C02EEE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625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CAB1252-5402-0C49-B9C0-6F8856C02EEE}" type="slidenum">
              <a:rPr lang="en-US" sz="1200"/>
              <a:pPr/>
              <a:t>8</a:t>
            </a:fld>
            <a:endParaRPr lang="en-US" sz="120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5420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CAB1252-5402-0C49-B9C0-6F8856C02EEE}" type="slidenum">
              <a:rPr lang="en-US" sz="1200"/>
              <a:pPr/>
              <a:t>9</a:t>
            </a:fld>
            <a:endParaRPr lang="en-US" sz="120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964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5DEC6B-DF31-894A-AA41-DB7CEC3EA2D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FE62A0-DBBF-A143-9A59-AA81723538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E371E1-054C-4A43-AA62-157BF501D58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4EC34-7A40-A845-A14F-97471F574E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721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FBF09F-9779-A44C-90CE-57841D89CD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523875-288D-DA46-9753-02E1A406C4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2DA5C6-FDA7-7D41-B340-BAC2701B239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altLang="zh-TW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94E716-A9CF-DB44-ABD0-3074423CCA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C481F-C8E5-654F-B54D-6CF26932AA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6DDE80-FFEC-AD4B-9314-46A703B43C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143C9-FB66-7F45-AF60-3F013084D75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TW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9AF5E3-7B51-614A-A0AA-D27509D9D7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2C39448C-86F1-5F4D-B392-146D3B1858C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slide" Target="slide19.xml"/><Relationship Id="rId12" Type="http://schemas.openxmlformats.org/officeDocument/2006/relationships/slide" Target="slide7.xml"/><Relationship Id="rId13" Type="http://schemas.openxmlformats.org/officeDocument/2006/relationships/slide" Target="slide14.xml"/><Relationship Id="rId14" Type="http://schemas.openxmlformats.org/officeDocument/2006/relationships/slide" Target="slide25.xml"/><Relationship Id="rId15" Type="http://schemas.openxmlformats.org/officeDocument/2006/relationships/slide" Target="slide29.xml"/><Relationship Id="rId16" Type="http://schemas.openxmlformats.org/officeDocument/2006/relationships/slide" Target="slide10.xml"/><Relationship Id="rId17" Type="http://schemas.openxmlformats.org/officeDocument/2006/relationships/slide" Target="slide20.xml"/><Relationship Id="rId18" Type="http://schemas.openxmlformats.org/officeDocument/2006/relationships/slide" Target="slide22.xml"/><Relationship Id="rId19" Type="http://schemas.openxmlformats.org/officeDocument/2006/relationships/slide" Target="slide28.xm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slide" Target="slide15.xml"/><Relationship Id="rId4" Type="http://schemas.openxmlformats.org/officeDocument/2006/relationships/slide" Target="slide12.xml"/><Relationship Id="rId5" Type="http://schemas.openxmlformats.org/officeDocument/2006/relationships/slide" Target="slide11.xml"/><Relationship Id="rId6" Type="http://schemas.openxmlformats.org/officeDocument/2006/relationships/slide" Target="slide27.xml"/><Relationship Id="rId7" Type="http://schemas.openxmlformats.org/officeDocument/2006/relationships/slide" Target="slide17.xml"/><Relationship Id="rId8" Type="http://schemas.openxmlformats.org/officeDocument/2006/relationships/slide" Target="slide13.xml"/><Relationship Id="rId9" Type="http://schemas.openxmlformats.org/officeDocument/2006/relationships/slide" Target="slide18.xml"/><Relationship Id="rId10" Type="http://schemas.openxmlformats.org/officeDocument/2006/relationships/slide" Target="slide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Britannic Bold" charset="0"/>
              </a:rPr>
              <a:t>Jeopardy</a:t>
            </a:r>
          </a:p>
        </p:txBody>
      </p:sp>
      <p:graphicFrame>
        <p:nvGraphicFramePr>
          <p:cNvPr id="2094" name="Group 4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111094903"/>
              </p:ext>
            </p:extLst>
          </p:nvPr>
        </p:nvGraphicFramePr>
        <p:xfrm>
          <a:off x="304799" y="1295401"/>
          <a:ext cx="8534400" cy="5334034"/>
        </p:xfrm>
        <a:graphic>
          <a:graphicData uri="http://schemas.openxmlformats.org/drawingml/2006/table">
            <a:tbl>
              <a:tblPr/>
              <a:tblGrid>
                <a:gridCol w="1706532"/>
                <a:gridCol w="1706531"/>
                <a:gridCol w="1708274"/>
                <a:gridCol w="1706532"/>
                <a:gridCol w="1706531"/>
              </a:tblGrid>
              <a:tr h="103627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光</a:t>
                      </a:r>
                      <a:endParaRPr kumimoji="0" lang="en-US" altLang="zh-TW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TW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光</a:t>
                      </a:r>
                      <a:endParaRPr kumimoji="0" lang="en-US" altLang="zh-TW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TW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TW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能量</a:t>
                      </a:r>
                      <a:endParaRPr kumimoji="0" lang="en-US" altLang="zh-TW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混合題</a:t>
                      </a: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物質的形態</a:t>
                      </a: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73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" action="ppaction://hlinkshowjump?jump=nextslide"/>
                        </a:rPr>
                        <a:t>100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3" action="ppaction://hlinksldjump"/>
                        </a:rPr>
                        <a:t>100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4" action="ppaction://hlinksldjump"/>
                        </a:rPr>
                        <a:t>100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5" action="ppaction://hlinksldjump"/>
                        </a:rPr>
                        <a:t>100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6" action="ppaction://hlinksldjump"/>
                        </a:rPr>
                        <a:t>100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53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7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7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8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9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0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73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1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2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3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4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5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53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6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7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8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6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9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81000" y="838200"/>
            <a:ext cx="8305800" cy="2209800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zh-TW" altLang="en-US" sz="4400" b="1" dirty="0" smtClean="0">
                <a:latin typeface="DFPBiaoKaiW5-ZhuIn"/>
                <a:ea typeface="DFPBiaoKaiW5-ZhuIn"/>
                <a:cs typeface="DFPBiaoKaiW5-ZhuIn"/>
              </a:rPr>
              <a:t>以下哪一項</a:t>
            </a:r>
            <a:r>
              <a:rPr lang="zh-TW" altLang="en-US" sz="4400" b="1" dirty="0" smtClean="0">
                <a:latin typeface="DFPBiaoKaiW5-PoIn1"/>
                <a:ea typeface="DFPBiaoKaiW5-PoIn1"/>
                <a:cs typeface="DFPBiaoKaiW5-PoIn1"/>
              </a:rPr>
              <a:t>不</a:t>
            </a:r>
            <a:r>
              <a:rPr lang="zh-TW" altLang="en-US" sz="4400" b="1" dirty="0" smtClean="0">
                <a:latin typeface="DFPBiaoKaiW5-ZhuIn"/>
                <a:ea typeface="DFPBiaoKaiW5-ZhuIn"/>
                <a:cs typeface="DFPBiaoKaiW5-ZhuIn"/>
              </a:rPr>
              <a:t>能幫能量從一個地方傳到另一個地方？</a:t>
            </a:r>
            <a:endParaRPr lang="en-US" altLang="zh-TW" sz="4400" b="1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AutoNum type="alphaLcParenR"/>
              <a:defRPr/>
            </a:pPr>
            <a:endParaRPr lang="en-US" sz="4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9718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4301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09600" y="3200400"/>
            <a:ext cx="6781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lphaLcParenR"/>
              <a:defRPr/>
            </a:pPr>
            <a:r>
              <a:rPr lang="x-none" sz="3600" u="sng" dirty="0">
                <a:latin typeface="DFPBiaoKaiW5-ZhuIn"/>
                <a:ea typeface="DFPBiaoKaiW5-ZhuIn"/>
                <a:cs typeface="DFPBiaoKaiW5-ZhuIn"/>
              </a:rPr>
              <a:t>電流</a:t>
            </a:r>
            <a:r>
              <a:rPr lang="x-none" sz="3600" dirty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(electric current) </a:t>
            </a:r>
          </a:p>
          <a:p>
            <a:pPr marL="742950" indent="-742950">
              <a:buAutoNum type="alphaLcParenR"/>
              <a:defRPr/>
            </a:pPr>
            <a:r>
              <a:rPr lang="x-none" sz="3600" u="sng" dirty="0">
                <a:latin typeface="DFPBiaoKaiW5-ZhuIn"/>
                <a:ea typeface="DFPBiaoKaiW5-ZhuIn"/>
                <a:cs typeface="DFPBiaoKaiW5-ZhuIn"/>
              </a:rPr>
              <a:t>波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( waves) </a:t>
            </a:r>
          </a:p>
          <a:p>
            <a:pPr marL="742950" indent="-742950">
              <a:buAutoNum type="alphaLcParenR"/>
              <a:defRPr/>
            </a:pPr>
            <a:r>
              <a:rPr lang="x-none" sz="3600" dirty="0">
                <a:latin typeface="DFPBiaoKaiW5-ZhuIn"/>
                <a:ea typeface="DFPBiaoKaiW5-ZhuIn"/>
                <a:cs typeface="DFPBiaoKaiW5-ZhuIn"/>
              </a:rPr>
              <a:t>會動的物品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742950" indent="-742950">
              <a:buAutoNum type="alphaLcParenR"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太陽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5715000"/>
            <a:ext cx="20471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d. </a:t>
            </a:r>
            <a:r>
              <a:rPr lang="zh-TW" altLang="en-US" sz="3600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太陽</a:t>
            </a:r>
            <a:endParaRPr lang="en-US" sz="3600" dirty="0">
              <a:solidFill>
                <a:srgbClr val="C3260C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00" y="152400"/>
            <a:ext cx="38058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Lesson 2 100</a:t>
            </a:r>
          </a:p>
        </p:txBody>
      </p:sp>
      <p:pic>
        <p:nvPicPr>
          <p:cNvPr id="12291" name="Picture 7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8200" y="1219200"/>
            <a:ext cx="7772400" cy="3693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4800" dirty="0">
                <a:latin typeface="DFPBiaoKaiW5-ZhuIn"/>
                <a:ea typeface="DFPBiaoKaiW5-ZhuIn"/>
                <a:cs typeface="DFPBiaoKaiW5-ZhuIn"/>
              </a:rPr>
              <a:t>什麼是</a:t>
            </a:r>
            <a:r>
              <a:rPr lang="x-none" sz="4800" u="sng" dirty="0">
                <a:latin typeface="DFPBiaoKaiW5-ZhuIn"/>
                <a:ea typeface="DFPBiaoKaiW5-ZhuIn"/>
                <a:cs typeface="DFPBiaoKaiW5-ZhuIn"/>
              </a:rPr>
              <a:t>燃料</a:t>
            </a:r>
            <a:r>
              <a:rPr lang="en-US" sz="4800" dirty="0">
                <a:latin typeface="DFPBiaoKaiW5-ZhuIn"/>
                <a:ea typeface="DFPBiaoKaiW5-ZhuIn"/>
                <a:cs typeface="DFPBiaoKaiW5-ZhuIn"/>
              </a:rPr>
              <a:t>(fuel)</a:t>
            </a:r>
            <a:r>
              <a:rPr lang="x-none" sz="4800" dirty="0">
                <a:latin typeface="DFPBiaoKaiW5-ZhuIn"/>
                <a:ea typeface="DFPBiaoKaiW5-ZhuIn"/>
                <a:cs typeface="DFPBiaoKaiW5-ZhuIn"/>
              </a:rPr>
              <a:t>？</a:t>
            </a:r>
            <a:r>
              <a:rPr lang="en-US" sz="54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altLang="zh-TW" sz="54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>
              <a:effectLst/>
              <a:latin typeface="BiauKai"/>
              <a:ea typeface="BiauKai"/>
              <a:cs typeface="BiauKai"/>
            </a:endParaRPr>
          </a:p>
          <a:p>
            <a:pPr marL="742950" indent="-742950">
              <a:buAutoNum type="alphaLcPeriod"/>
            </a:pPr>
            <a:r>
              <a:rPr lang="en-US" sz="3600" u="sng" dirty="0" smtClean="0">
                <a:latin typeface="DFPBiaoKaiW5-ZhuIn"/>
                <a:ea typeface="DFPBiaoKaiW5-ZhuIn"/>
                <a:cs typeface="DFPBiaoKaiW5-ZhuIn"/>
              </a:rPr>
              <a:t>貯</a:t>
            </a:r>
            <a:r>
              <a:rPr lang="en-US" sz="3600" u="sng" dirty="0">
                <a:latin typeface="DFPBiaoKaiW5-ZhuIn"/>
                <a:ea typeface="DFPBiaoKaiW5-ZhuIn"/>
                <a:cs typeface="DFPBiaoKaiW5-ZhuIn"/>
              </a:rPr>
              <a:t>存</a:t>
            </a:r>
            <a:r>
              <a:rPr lang="x-none" sz="3600" u="sng" dirty="0">
                <a:latin typeface="DFPBiaoKaiW5-ZhuIn"/>
                <a:ea typeface="DFPBiaoKaiW5-ZhuIn"/>
                <a:cs typeface="DFPBiaoKaiW5-ZhuIn"/>
              </a:rPr>
              <a:t>的能量 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(stored energy</a:t>
            </a: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)</a:t>
            </a:r>
          </a:p>
          <a:p>
            <a:pPr marL="742950" indent="-742950">
              <a:buAutoNum type="alphaLcPeriod"/>
            </a:pPr>
            <a:r>
              <a:rPr lang="x-none" sz="3600" dirty="0" smtClean="0">
                <a:latin typeface="DFPBiaoKaiW5-ZhuIn"/>
                <a:ea typeface="DFPBiaoKaiW5-ZhuIn"/>
                <a:cs typeface="DFPBiaoKaiW5-ZhuIn"/>
              </a:rPr>
              <a:t>太陽</a:t>
            </a: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742950" indent="-742950">
              <a:buAutoNum type="alphaLcPeriod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熱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5029200"/>
            <a:ext cx="5637010" cy="882119"/>
          </a:xfrm>
        </p:spPr>
        <p:txBody>
          <a:bodyPr>
            <a:normAutofit fontScale="77500" lnSpcReduction="20000"/>
          </a:bodyPr>
          <a:lstStyle/>
          <a:p>
            <a:r>
              <a:rPr lang="en-US" sz="3600" u="sng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a. 貯</a:t>
            </a:r>
            <a:r>
              <a:rPr lang="en-US" sz="3600" u="sng" dirty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存</a:t>
            </a:r>
            <a:r>
              <a:rPr lang="x-none" sz="3600" u="sng" dirty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的能量 </a:t>
            </a:r>
            <a:r>
              <a:rPr lang="en-US" sz="3600" dirty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(stored energy)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" action="ppaction://hlinkshowjump?jump=nextslide"/>
          </p:cNvPr>
          <p:cNvSpPr txBox="1"/>
          <p:nvPr/>
        </p:nvSpPr>
        <p:spPr>
          <a:xfrm>
            <a:off x="609600" y="914401"/>
            <a:ext cx="7391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indent="0">
              <a:buNone/>
              <a:defRPr/>
            </a:pP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  <a:defRPr/>
            </a:pPr>
            <a:r>
              <a:rPr lang="x-none" sz="3600" dirty="0" smtClean="0">
                <a:latin typeface="DFPBiaoKaiW5-ZhuIn"/>
                <a:ea typeface="DFPBiaoKaiW5-ZhuIn"/>
                <a:cs typeface="DFPBiaoKaiW5-ZhuIn"/>
              </a:rPr>
              <a:t>以下哪一項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不</a:t>
            </a:r>
            <a:r>
              <a:rPr lang="x-none" sz="3600" dirty="0">
                <a:latin typeface="DFPBiaoKaiW5-ZhuIn"/>
                <a:ea typeface="DFPBiaoKaiW5-ZhuIn"/>
                <a:cs typeface="DFPBiaoKaiW5-ZhuIn"/>
              </a:rPr>
              <a:t>是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能源？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  <a:defRPr/>
            </a:pP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pPr marL="788670" indent="-742950">
              <a:buFont typeface="+mj-lt"/>
              <a:buAutoNum type="arabicPeriod"/>
              <a:defRPr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水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788670" indent="-742950">
              <a:buFont typeface="+mj-lt"/>
              <a:buAutoNum type="arabicPeriod"/>
              <a:defRPr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風</a:t>
            </a: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  </a:t>
            </a:r>
          </a:p>
          <a:p>
            <a:pPr marL="788670" indent="-742950">
              <a:buFont typeface="+mj-lt"/>
              <a:buAutoNum type="arabicPeriod"/>
              <a:defRPr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樹</a:t>
            </a: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           </a:t>
            </a:r>
          </a:p>
          <a:p>
            <a:pPr marL="788670" indent="-742950">
              <a:buFont typeface="+mj-lt"/>
              <a:buAutoNum type="arabicPeriod"/>
              <a:defRPr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鏡</a:t>
            </a:r>
            <a:r>
              <a:rPr lang="zh-TW" altLang="en-US" sz="3600" dirty="0" smtClean="0">
                <a:latin typeface="DFPBiaoKaiW5-PoIn1"/>
                <a:ea typeface="DFPBiaoKaiW5-PoIn1"/>
                <a:cs typeface="DFPBiaoKaiW5-PoIn1"/>
              </a:rPr>
              <a:t>子</a:t>
            </a:r>
            <a:endParaRPr lang="en-US" altLang="zh-TW" sz="3600" dirty="0">
              <a:latin typeface="DFPBiaoKaiW5-PoIn1"/>
              <a:ea typeface="DFPBiaoKaiW5-PoIn1"/>
              <a:cs typeface="DFPBiaoKaiW5-PoIn1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5334000"/>
            <a:ext cx="20714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4.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鏡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PoIn1"/>
                <a:ea typeface="DFPBiaoKaiW5-PoIn1"/>
                <a:cs typeface="DFPBiaoKaiW5-PoIn1"/>
              </a:rPr>
              <a:t>子</a:t>
            </a:r>
            <a:endParaRPr lang="en-US" altLang="zh-TW" sz="3600" dirty="0">
              <a:solidFill>
                <a:srgbClr val="FF0000"/>
              </a:solidFill>
              <a:latin typeface="DFPBiaoKaiW5-PoIn1"/>
              <a:ea typeface="DFPBiaoKaiW5-PoIn1"/>
              <a:cs typeface="DFPBiaoKaiW5-PoIn1"/>
            </a:endParaRPr>
          </a:p>
          <a:p>
            <a:endParaRPr lang="en-US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-457200" y="457200"/>
            <a:ext cx="2438400" cy="762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3600" smtClean="0">
                <a:latin typeface="Britannic Bold" charset="0"/>
              </a:rPr>
              <a:t>100</a:t>
            </a:r>
            <a:endParaRPr lang="en-US" sz="3600" dirty="0" smtClean="0">
              <a:latin typeface="Britannic Bold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219200"/>
            <a:ext cx="4267200" cy="1981200"/>
          </a:xfrm>
        </p:spPr>
        <p:txBody>
          <a:bodyPr>
            <a:normAutofit fontScale="77500" lnSpcReduction="20000"/>
          </a:bodyPr>
          <a:lstStyle/>
          <a:p>
            <a:r>
              <a:rPr lang="x-none" sz="4800" dirty="0">
                <a:latin typeface="DFPBiaoKaiW5-ZhuIn"/>
                <a:ea typeface="DFPBiaoKaiW5-ZhuIn"/>
                <a:cs typeface="DFPBiaoKaiW5-ZhuIn"/>
              </a:rPr>
              <a:t>右圖中，</a:t>
            </a:r>
            <a:r>
              <a:rPr lang="x-none" sz="4800" dirty="0" smtClean="0">
                <a:latin typeface="DFPBiaoKaiW5-ZhuIn"/>
                <a:ea typeface="DFPBiaoKaiW5-ZhuIn"/>
                <a:cs typeface="DFPBiaoKaiW5-ZhuIn"/>
              </a:rPr>
              <a:t>在山頂上的</a:t>
            </a:r>
            <a:r>
              <a:rPr lang="zh-TW" altLang="en-US" sz="4800" dirty="0" smtClean="0">
                <a:latin typeface="DFPBiaoKaiW5-ZhuIn"/>
                <a:ea typeface="DFPBiaoKaiW5-ZhuIn"/>
                <a:cs typeface="DFPBiaoKaiW5-ZhuIn"/>
              </a:rPr>
              <a:t>車</a:t>
            </a:r>
            <a:r>
              <a:rPr lang="zh-TW" altLang="en-US" sz="4800" dirty="0" smtClean="0">
                <a:latin typeface="DFPBiaoKaiW5-PoIn1"/>
                <a:ea typeface="DFPBiaoKaiW5-PoIn1"/>
                <a:cs typeface="DFPBiaoKaiW5-PoIn1"/>
              </a:rPr>
              <a:t>子</a:t>
            </a:r>
            <a:r>
              <a:rPr lang="x-none" sz="4800" dirty="0" smtClean="0">
                <a:latin typeface="DFPBiaoKaiW5-ZhuIn"/>
                <a:ea typeface="DFPBiaoKaiW5-ZhuIn"/>
                <a:cs typeface="DFPBiaoKaiW5-ZhuIn"/>
              </a:rPr>
              <a:t>具有哪</a:t>
            </a:r>
            <a:r>
              <a:rPr lang="x-none" sz="4800" dirty="0" smtClean="0">
                <a:latin typeface="DFPBiaoKaiW5-PoIn1"/>
                <a:ea typeface="DFPBiaoKaiW5-PoIn1"/>
                <a:cs typeface="DFPBiaoKaiW5-PoIn1"/>
              </a:rPr>
              <a:t>一</a:t>
            </a:r>
            <a:r>
              <a:rPr lang="x-none" sz="4800" dirty="0" smtClean="0">
                <a:latin typeface="DFPBiaoKaiW5-ZhuIn"/>
                <a:ea typeface="DFPBiaoKaiW5-ZhuIn"/>
                <a:cs typeface="DFPBiaoKaiW5-ZhuIn"/>
              </a:rPr>
              <a:t>種能量</a:t>
            </a:r>
            <a:r>
              <a:rPr lang="x-none" sz="4800" dirty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sz="4800" dirty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endParaRPr lang="en-US" sz="4800" b="1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524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200</a:t>
            </a:r>
          </a:p>
        </p:txBody>
      </p:sp>
      <p:pic>
        <p:nvPicPr>
          <p:cNvPr id="20483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55626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x-none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位能 </a:t>
            </a:r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(potential energy)</a:t>
            </a:r>
            <a:endParaRPr lang="en-US" sz="3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00" y="1143000"/>
            <a:ext cx="3784600" cy="4648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809" y="3657600"/>
            <a:ext cx="502813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x-none" sz="3200" dirty="0">
                <a:latin typeface="DFPBiaoKaiW5-ZhuIn"/>
                <a:ea typeface="DFPBiaoKaiW5-ZhuIn"/>
                <a:cs typeface="DFPBiaoKaiW5-ZhuIn"/>
              </a:rPr>
              <a:t>位能 </a:t>
            </a: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(potential energy)</a:t>
            </a:r>
          </a:p>
          <a:p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x-none" sz="3200" dirty="0">
                <a:latin typeface="DFPBiaoKaiW5-ZhuIn"/>
                <a:ea typeface="DFPBiaoKaiW5-ZhuIn"/>
                <a:cs typeface="DFPBiaoKaiW5-ZhuIn"/>
              </a:rPr>
              <a:t>動能 </a:t>
            </a: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(</a:t>
            </a:r>
            <a:r>
              <a:rPr lang="en-US" sz="3200" dirty="0" err="1">
                <a:latin typeface="DFPBiaoKaiW5-ZhuIn"/>
                <a:ea typeface="DFPBiaoKaiW5-ZhuIn"/>
                <a:cs typeface="DFPBiaoKaiW5-ZhuIn"/>
              </a:rPr>
              <a:t>kinectic</a:t>
            </a: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 energy)</a:t>
            </a:r>
            <a:r>
              <a:rPr lang="en-US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build="p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219200"/>
            <a:ext cx="5562600" cy="2057400"/>
          </a:xfrm>
        </p:spPr>
        <p:txBody>
          <a:bodyPr>
            <a:normAutofit/>
          </a:bodyPr>
          <a:lstStyle/>
          <a:p>
            <a:r>
              <a:rPr lang="x-none" sz="4000" dirty="0">
                <a:latin typeface="DFPBiaoKaiW5-ZhuIn"/>
                <a:ea typeface="DFPBiaoKaiW5-ZhuIn"/>
                <a:cs typeface="DFPBiaoKaiW5-ZhuIn"/>
              </a:rPr>
              <a:t>右圖中</a:t>
            </a:r>
            <a:r>
              <a:rPr lang="x-none" sz="4000" dirty="0" smtClean="0">
                <a:latin typeface="DFPBiaoKaiW5-ZhuIn"/>
                <a:ea typeface="DFPBiaoKaiW5-ZhuIn"/>
                <a:cs typeface="DFPBiaoKaiW5-ZhuIn"/>
              </a:rPr>
              <a:t>，</a:t>
            </a: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正在往下掉</a:t>
            </a:r>
            <a:r>
              <a:rPr lang="x-none" sz="4000" dirty="0" smtClean="0">
                <a:latin typeface="DFPBiaoKaiW5-ZhuIn"/>
                <a:ea typeface="DFPBiaoKaiW5-ZhuIn"/>
                <a:cs typeface="DFPBiaoKaiW5-ZhuIn"/>
              </a:rPr>
              <a:t>的球具有哪</a:t>
            </a:r>
            <a:r>
              <a:rPr lang="x-none" sz="4000" dirty="0" smtClean="0">
                <a:latin typeface="DFPBiaoKaiW5-PoIn1"/>
                <a:ea typeface="DFPBiaoKaiW5-PoIn1"/>
                <a:cs typeface="DFPBiaoKaiW5-PoIn1"/>
              </a:rPr>
              <a:t>一</a:t>
            </a:r>
            <a:r>
              <a:rPr lang="x-none" sz="4000" dirty="0" smtClean="0">
                <a:latin typeface="DFPBiaoKaiW5-ZhuIn"/>
                <a:ea typeface="DFPBiaoKaiW5-ZhuIn"/>
                <a:cs typeface="DFPBiaoKaiW5-ZhuIn"/>
              </a:rPr>
              <a:t>種能量？</a:t>
            </a:r>
            <a:endParaRPr lang="en-US" sz="40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81000"/>
            <a:ext cx="2133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0723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00" y="1143000"/>
            <a:ext cx="2743200" cy="42926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8600" y="3276600"/>
            <a:ext cx="5633573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x-none" sz="3600" dirty="0">
                <a:latin typeface="DFPBiaoKaiW5-ZhuIn"/>
                <a:ea typeface="DFPBiaoKaiW5-ZhuIn"/>
                <a:cs typeface="DFPBiaoKaiW5-ZhuIn"/>
              </a:rPr>
              <a:t>位能 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(potential energy)</a:t>
            </a:r>
          </a:p>
          <a:p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x-none" sz="3600" dirty="0">
                <a:latin typeface="DFPBiaoKaiW5-ZhuIn"/>
                <a:ea typeface="DFPBiaoKaiW5-ZhuIn"/>
                <a:cs typeface="DFPBiaoKaiW5-ZhuIn"/>
              </a:rPr>
              <a:t>動能 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(</a:t>
            </a:r>
            <a:r>
              <a:rPr lang="en-US" sz="3600" dirty="0" err="1">
                <a:latin typeface="DFPBiaoKaiW5-ZhuIn"/>
                <a:ea typeface="DFPBiaoKaiW5-ZhuIn"/>
                <a:cs typeface="DFPBiaoKaiW5-ZhuIn"/>
              </a:rPr>
              <a:t>kinectic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energy) </a:t>
            </a:r>
          </a:p>
          <a:p>
            <a:pPr eaLnBrk="1" hangingPunct="1">
              <a:defRPr/>
            </a:pPr>
            <a:r>
              <a:rPr lang="en-US" sz="3600" b="1" dirty="0">
                <a:latin typeface="DFPBiaoKaiW5-ZhuIn"/>
                <a:ea typeface="DFPBiaoKaiW5-ZhuIn"/>
                <a:cs typeface="DFPBiaoKaiW5-ZhuIn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04273" y="5361434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5105400"/>
            <a:ext cx="54929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x-none" sz="3600" dirty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動能 </a:t>
            </a:r>
            <a:r>
              <a:rPr lang="en-US" sz="3600" dirty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(</a:t>
            </a:r>
            <a:r>
              <a:rPr lang="en-US" sz="3600" dirty="0" err="1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kinectic</a:t>
            </a:r>
            <a:r>
              <a:rPr lang="en-US" sz="3600" dirty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 energy)</a:t>
            </a:r>
            <a:endParaRPr lang="en-US" sz="3600" dirty="0">
              <a:solidFill>
                <a:srgbClr val="C32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752600"/>
            <a:ext cx="7543800" cy="1143000"/>
          </a:xfrm>
        </p:spPr>
        <p:txBody>
          <a:bodyPr/>
          <a:lstStyle/>
          <a:p>
            <a:pPr>
              <a:defRPr/>
            </a:pPr>
            <a:r>
              <a:rPr lang="x-none" sz="4000" dirty="0" smtClean="0">
                <a:latin typeface="DFPBiaoKaiW5-ZhuIn"/>
                <a:ea typeface="DFPBiaoKaiW5-ZhuIn"/>
                <a:cs typeface="DFPBiaoKaiW5-ZhuIn"/>
              </a:rPr>
              <a:t>太陽光是什麼顏色</a:t>
            </a:r>
            <a:r>
              <a:rPr lang="en-US" sz="4000" dirty="0" smtClean="0">
                <a:latin typeface="DFPBiaoKaiW5-ZhuIn"/>
                <a:ea typeface="DFPBiaoKaiW5-ZhuIn"/>
                <a:cs typeface="DFPBiaoKaiW5-ZhuIn"/>
              </a:rPr>
              <a:t>? 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609600"/>
            <a:ext cx="2362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100</a:t>
            </a:r>
          </a:p>
        </p:txBody>
      </p:sp>
      <p:pic>
        <p:nvPicPr>
          <p:cNvPr id="819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43000" y="2865119"/>
            <a:ext cx="4114800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x-none" sz="3600" dirty="0" smtClean="0">
                <a:latin typeface="DFPBiaoKaiW5-ZhuIn"/>
                <a:ea typeface="DFPBiaoKaiW5-ZhuIn"/>
                <a:cs typeface="DFPBiaoKaiW5-ZhuIn"/>
              </a:rPr>
              <a:t>白色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Font typeface="+mj-lt"/>
              <a:buAutoNum type="arabicPeriod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橘色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Font typeface="+mj-lt"/>
              <a:buAutoNum type="arabicPeriod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黃色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                                     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r>
              <a:rPr lang="en-US" altLang="zh-TW" sz="3600" dirty="0" smtClean="0">
                <a:solidFill>
                  <a:schemeClr val="accent6"/>
                </a:solidFill>
                <a:latin typeface="DFPBiaoKaiW5-ZhuIn"/>
                <a:ea typeface="DFPBiaoKaiW5-ZhuIn"/>
                <a:cs typeface="DFPBiaoKaiW5-ZhuIn"/>
              </a:rPr>
              <a:t>1. </a:t>
            </a:r>
            <a:r>
              <a:rPr lang="x-none" sz="3600" dirty="0" smtClean="0">
                <a:solidFill>
                  <a:schemeClr val="accent6"/>
                </a:solidFill>
                <a:latin typeface="DFPBiaoKaiW5-ZhuIn"/>
                <a:ea typeface="DFPBiaoKaiW5-ZhuIn"/>
                <a:cs typeface="DFPBiaoKaiW5-ZhuIn"/>
              </a:rPr>
              <a:t>白色</a:t>
            </a:r>
            <a:endParaRPr lang="en-US" sz="3600" dirty="0">
              <a:solidFill>
                <a:schemeClr val="accent6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/>
          </a:p>
          <a:p>
            <a:endParaRPr lang="en-US" altLang="zh-TW" sz="3600" dirty="0" smtClean="0">
              <a:solidFill>
                <a:srgbClr val="FF0000"/>
              </a:solidFill>
              <a:latin typeface="BiauKai"/>
              <a:ea typeface="BiauKai"/>
              <a:cs typeface="BiauKa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371600"/>
            <a:ext cx="8077200" cy="3581400"/>
          </a:xfrm>
        </p:spPr>
        <p:txBody>
          <a:bodyPr/>
          <a:lstStyle/>
          <a:p>
            <a:pPr>
              <a:defRPr/>
            </a:pP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太陽照射的路徑是什麼？</a:t>
            </a:r>
            <a:endParaRPr lang="en-US" altLang="zh-TW" sz="4000" b="1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AutoNum type="alphaLcParenR"/>
              <a:defRPr/>
            </a:pPr>
            <a:r>
              <a:rPr lang="en-US" altLang="zh-TW" sz="4000" dirty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直線</a:t>
            </a:r>
            <a:endParaRPr lang="en-US" sz="4000" dirty="0" smtClean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AutoNum type="alphaLcParenR"/>
              <a:defRPr/>
            </a:pP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曲線</a:t>
            </a:r>
            <a:endParaRPr lang="en-US" sz="4000" dirty="0" smtClean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AutoNum type="alphaLcParenR"/>
              <a:defRPr/>
            </a:pPr>
            <a:r>
              <a:rPr lang="en-US" sz="4000" b="1" dirty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en-US" sz="4000" b="1" dirty="0" smtClean="0">
                <a:latin typeface="DFPBiaoKaiW5-ZhuIn"/>
                <a:ea typeface="DFPBiaoKaiW5-ZhuIn"/>
                <a:cs typeface="DFPBiaoKaiW5-ZhuIn"/>
              </a:rPr>
              <a:t>Z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字形</a:t>
            </a:r>
            <a:endParaRPr lang="en-US" sz="40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04800"/>
            <a:ext cx="2438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2867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4800600"/>
            <a:ext cx="21852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en-US" sz="3600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b="1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直線</a:t>
            </a:r>
            <a:endParaRPr lang="en-US" sz="3600" dirty="0">
              <a:solidFill>
                <a:srgbClr val="C3260C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907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09600" y="990600"/>
            <a:ext cx="8001000" cy="1752600"/>
          </a:xfrm>
        </p:spPr>
        <p:txBody>
          <a:bodyPr>
            <a:normAutofit/>
          </a:bodyPr>
          <a:lstStyle/>
          <a:p>
            <a:pPr lvl="0"/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pPr lvl="0"/>
            <a:endParaRPr lang="en-US" sz="2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40312"/>
            <a:ext cx="2667000" cy="97296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200</a:t>
            </a:r>
          </a:p>
        </p:txBody>
      </p:sp>
      <p:pic>
        <p:nvPicPr>
          <p:cNvPr id="1843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1143000"/>
            <a:ext cx="8153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3600" dirty="0">
                <a:latin typeface="DFPBiaoKaiW5-ZhuIn"/>
                <a:ea typeface="DFPBiaoKaiW5-ZhuIn"/>
                <a:cs typeface="DFPBiaoKaiW5-ZhuIn"/>
              </a:rPr>
              <a:t>以下哪一項是光源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(source of light)</a:t>
            </a:r>
            <a:r>
              <a:rPr lang="x-none" sz="3600" dirty="0">
                <a:latin typeface="DFPBiaoKaiW5-ZhuIn"/>
                <a:ea typeface="DFPBiaoKaiW5-ZhuIn"/>
                <a:cs typeface="DFPBiaoKaiW5-ZhuIn"/>
              </a:rPr>
              <a:t>？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lvl="0"/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457200" lvl="0" indent="-457200">
              <a:buAutoNum type="alphaLcPeriod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月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亮</a:t>
            </a: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pPr marL="457200" lvl="0" indent="-457200">
              <a:buAutoNum type="alphaLcPeriod"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玻璃</a:t>
            </a: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pPr marL="457200" lvl="0" indent="-457200">
              <a:buAutoNum type="alphaLcPeriod"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眼睛</a:t>
            </a: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pPr marL="457200" lvl="0" indent="-457200">
              <a:buAutoNum type="alphaLcPeriod"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星</a:t>
            </a:r>
            <a:r>
              <a:rPr lang="zh-TW" altLang="en-US" sz="3600" dirty="0">
                <a:latin typeface="DFPBiaoKaiW5-PoIn1"/>
                <a:ea typeface="DFPBiaoKaiW5-PoIn1"/>
                <a:cs typeface="DFPBiaoKaiW5-PoIn1"/>
              </a:rPr>
              <a:t>星</a:t>
            </a:r>
            <a:endParaRPr lang="en-US" sz="3600" dirty="0">
              <a:latin typeface="DFPBiaoKaiW5-PoIn1"/>
              <a:ea typeface="DFPBiaoKaiW5-PoIn1"/>
              <a:cs typeface="DFPBiaoKaiW5-PoIn1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5800" y="5562600"/>
            <a:ext cx="18401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TW" sz="32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d. </a:t>
            </a:r>
            <a:r>
              <a:rPr lang="zh-TW" altLang="en-US" sz="32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星</a:t>
            </a:r>
            <a:r>
              <a:rPr lang="zh-TW" altLang="en-US" sz="3200" dirty="0">
                <a:solidFill>
                  <a:srgbClr val="FF0000"/>
                </a:solidFill>
                <a:latin typeface="DFPBiaoKaiW5-PoIn1"/>
                <a:ea typeface="DFPBiaoKaiW5-PoIn1"/>
                <a:cs typeface="DFPBiaoKaiW5-PoIn1"/>
              </a:rPr>
              <a:t>星</a:t>
            </a:r>
            <a:endParaRPr lang="en-US" sz="3200" dirty="0">
              <a:solidFill>
                <a:srgbClr val="FF0000"/>
              </a:solidFill>
              <a:latin typeface="DFPBiaoKaiW5-PoIn1"/>
              <a:ea typeface="DFPBiaoKaiW5-PoIn1"/>
              <a:cs typeface="DFPBiaoKaiW5-PoIn1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24384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latin typeface="Britannic Bold" charset="0"/>
              </a:rPr>
              <a:t>200</a:t>
            </a:r>
            <a:endParaRPr lang="en-US" sz="3600" dirty="0" smtClean="0">
              <a:solidFill>
                <a:srgbClr val="FF0000"/>
              </a:solidFill>
              <a:latin typeface="Britannic Bold" charset="0"/>
            </a:endParaRPr>
          </a:p>
        </p:txBody>
      </p:sp>
      <p:sp>
        <p:nvSpPr>
          <p:cNvPr id="12292" name="Rectangle 4"/>
          <p:cNvSpPr>
            <a:spLocks noGrp="1" noChangeArrowheads="1"/>
          </p:cNvSpPr>
          <p:nvPr>
            <p:ph sz="quarter" idx="13"/>
          </p:nvPr>
        </p:nvSpPr>
        <p:spPr>
          <a:xfrm>
            <a:off x="609600" y="1295400"/>
            <a:ext cx="8534400" cy="2895600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？</a:t>
            </a:r>
            <a:r>
              <a:rPr lang="x-none" sz="3900" dirty="0">
                <a:latin typeface="DFPBiaoKaiW5-ZhuIn"/>
                <a:ea typeface="DFPBiaoKaiW5-ZhuIn"/>
                <a:cs typeface="DFPBiaoKaiW5-ZhuIn"/>
              </a:rPr>
              <a:t>把鏡</a:t>
            </a:r>
            <a:r>
              <a:rPr lang="x-none" sz="3900" dirty="0">
                <a:latin typeface="DFPBiaoKaiW5-PoIn1"/>
                <a:ea typeface="DFPBiaoKaiW5-PoIn1"/>
                <a:cs typeface="DFPBiaoKaiW5-PoIn1"/>
              </a:rPr>
              <a:t>子</a:t>
            </a:r>
            <a:r>
              <a:rPr lang="x-none" sz="3900" dirty="0">
                <a:latin typeface="DFPBiaoKaiW5-ZhuIn"/>
                <a:ea typeface="DFPBiaoKaiW5-ZhuIn"/>
                <a:cs typeface="DFPBiaoKaiW5-ZhuIn"/>
              </a:rPr>
              <a:t>放在蝸牛上面的那條黑線上， 在鏡</a:t>
            </a:r>
            <a:r>
              <a:rPr lang="x-none" sz="3900" dirty="0">
                <a:latin typeface="DFPBiaoKaiW5-PoIn1"/>
                <a:ea typeface="DFPBiaoKaiW5-PoIn1"/>
                <a:cs typeface="DFPBiaoKaiW5-PoIn1"/>
              </a:rPr>
              <a:t>子</a:t>
            </a:r>
            <a:r>
              <a:rPr lang="x-none" sz="3900" dirty="0">
                <a:latin typeface="DFPBiaoKaiW5-ZhuIn"/>
                <a:ea typeface="DFPBiaoKaiW5-ZhuIn"/>
                <a:cs typeface="DFPBiaoKaiW5-ZhuIn"/>
              </a:rPr>
              <a:t>裡，蝸牛看起來會像以下哪隻蝸牛</a:t>
            </a:r>
            <a:r>
              <a:rPr lang="en-US" sz="39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altLang="zh-TW" sz="3900" b="1" dirty="0" smtClean="0">
              <a:latin typeface="DFPBiaoKaiW5-ZhuIn"/>
              <a:ea typeface="DFPBiaoKaiW5-ZhuIn"/>
              <a:cs typeface="DFPBiaoKaiW5-ZhuIn"/>
            </a:endParaRPr>
          </a:p>
          <a:p>
            <a:pPr eaLnBrk="1" hangingPunct="1">
              <a:defRPr/>
            </a:pPr>
            <a:endParaRPr lang="en-US" altLang="zh-TW" sz="4800" dirty="0" smtClean="0">
              <a:latin typeface="DFPBiaoKaiW5-ZhuIn"/>
              <a:ea typeface="DFPBiaoKaiW5-ZhuIn"/>
              <a:cs typeface="DFPBiaoKaiW5-ZhuIn"/>
            </a:endParaRPr>
          </a:p>
          <a:p>
            <a:pPr eaLnBrk="1" hangingPunct="1">
              <a:defRPr/>
            </a:pPr>
            <a:endParaRPr lang="en-US" altLang="zh-TW" sz="4800" dirty="0" smtClean="0"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4191000"/>
            <a:ext cx="6705600" cy="25146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48200" y="3352800"/>
            <a:ext cx="5227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  <a:latin typeface="Britannic Bold" charset="0"/>
              </a:rPr>
              <a:t>C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219200"/>
            <a:ext cx="8077200" cy="1828800"/>
          </a:xfrm>
        </p:spPr>
        <p:txBody>
          <a:bodyPr>
            <a:normAutofit fontScale="25000" lnSpcReduction="20000"/>
          </a:bodyPr>
          <a:lstStyle/>
          <a:p>
            <a:pPr lvl="0">
              <a:lnSpc>
                <a:spcPct val="170000"/>
              </a:lnSpc>
            </a:pPr>
            <a:r>
              <a:rPr lang="x-none" sz="14400" dirty="0" smtClean="0">
                <a:latin typeface="DFPBiaoKaiW5-ZhuIn"/>
                <a:ea typeface="DFPBiaoKaiW5-ZhuIn"/>
                <a:cs typeface="DFPBiaoKaiW5-ZhuIn"/>
              </a:rPr>
              <a:t>以下哪</a:t>
            </a:r>
            <a:r>
              <a:rPr lang="x-none" sz="14400" dirty="0" smtClean="0">
                <a:latin typeface="DFPBiaoKaiW5-PoIn1"/>
                <a:ea typeface="DFPBiaoKaiW5-PoIn1"/>
                <a:cs typeface="DFPBiaoKaiW5-PoIn1"/>
              </a:rPr>
              <a:t>一</a:t>
            </a:r>
            <a:r>
              <a:rPr lang="x-none" sz="14400" dirty="0" smtClean="0">
                <a:latin typeface="DFPBiaoKaiW5-ZhuIn"/>
                <a:ea typeface="DFPBiaoKaiW5-ZhuIn"/>
                <a:cs typeface="DFPBiaoKaiW5-ZhuIn"/>
              </a:rPr>
              <a:t>種物體的表面最能反射光</a:t>
            </a:r>
            <a:r>
              <a:rPr lang="en-US" sz="14400" dirty="0" smtClean="0">
                <a:latin typeface="DFPBiaoKaiW5-ZhuIn"/>
                <a:ea typeface="DFPBiaoKaiW5-ZhuIn"/>
                <a:cs typeface="DFPBiaoKaiW5-ZhuIn"/>
              </a:rPr>
              <a:t>? </a:t>
            </a:r>
            <a:r>
              <a:rPr lang="zh-TW" altLang="en-US" sz="14400" b="1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144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/>
            <a:endParaRPr lang="en-US" sz="14400" dirty="0" smtClean="0">
              <a:latin typeface="DFPBiaoKaiW5-ZhuIn"/>
              <a:ea typeface="DFPBiaoKaiW5-ZhuIn"/>
              <a:cs typeface="DFPBiaoKaiW5-ZhuIn"/>
            </a:endParaRPr>
          </a:p>
          <a:p>
            <a:pPr lvl="0"/>
            <a:r>
              <a:rPr lang="en-US" sz="14400" dirty="0" smtClean="0">
                <a:latin typeface="DFPBiaoKaiW5-ZhuIn"/>
                <a:ea typeface="DFPBiaoKaiW5-ZhuIn"/>
                <a:cs typeface="DFPBiaoKaiW5-ZhuIn"/>
              </a:rPr>
              <a:t>a</a:t>
            </a:r>
            <a:r>
              <a:rPr lang="en-US" sz="14400" dirty="0">
                <a:latin typeface="DFPBiaoKaiW5-ZhuIn"/>
                <a:ea typeface="DFPBiaoKaiW5-ZhuIn"/>
                <a:cs typeface="DFPBiaoKaiW5-ZhuIn"/>
              </a:rPr>
              <a:t>.</a:t>
            </a:r>
            <a:r>
              <a:rPr lang="x-none" sz="14400" dirty="0">
                <a:latin typeface="DFPBiaoKaiW5-ZhuIn"/>
                <a:ea typeface="DFPBiaoKaiW5-ZhuIn"/>
                <a:cs typeface="DFPBiaoKaiW5-ZhuIn"/>
              </a:rPr>
              <a:t>鏡</a:t>
            </a:r>
            <a:r>
              <a:rPr lang="x-none" sz="14400" dirty="0">
                <a:latin typeface="DFPBiaoKaiW5-PoIn1"/>
                <a:ea typeface="DFPBiaoKaiW5-PoIn1"/>
                <a:cs typeface="DFPBiaoKaiW5-PoIn1"/>
              </a:rPr>
              <a:t>子</a:t>
            </a:r>
            <a:endParaRPr lang="en-US" sz="14400" dirty="0">
              <a:latin typeface="DFPBiaoKaiW5-PoIn1"/>
              <a:ea typeface="DFPBiaoKaiW5-PoIn1"/>
              <a:cs typeface="DFPBiaoKaiW5-PoIn1"/>
            </a:endParaRPr>
          </a:p>
          <a:p>
            <a:r>
              <a:rPr lang="en-US" sz="14400" dirty="0">
                <a:latin typeface="DFPBiaoKaiW5-ZhuIn"/>
                <a:ea typeface="DFPBiaoKaiW5-ZhuIn"/>
                <a:cs typeface="DFPBiaoKaiW5-ZhuIn"/>
              </a:rPr>
              <a:t>b.</a:t>
            </a:r>
            <a:r>
              <a:rPr lang="x-none" sz="14400" dirty="0">
                <a:latin typeface="DFPBiaoKaiW5-ZhuIn"/>
                <a:ea typeface="DFPBiaoKaiW5-ZhuIn"/>
                <a:cs typeface="DFPBiaoKaiW5-ZhuIn"/>
              </a:rPr>
              <a:t>水</a:t>
            </a:r>
            <a:endParaRPr lang="en-US" sz="14400" dirty="0">
              <a:latin typeface="DFPBiaoKaiW5-ZhuIn"/>
              <a:ea typeface="DFPBiaoKaiW5-ZhuIn"/>
              <a:cs typeface="DFPBiaoKaiW5-ZhuIn"/>
            </a:endParaRPr>
          </a:p>
          <a:p>
            <a:r>
              <a:rPr lang="en-US" sz="14400" dirty="0">
                <a:latin typeface="DFPBiaoKaiW5-ZhuIn"/>
                <a:ea typeface="DFPBiaoKaiW5-ZhuIn"/>
                <a:cs typeface="DFPBiaoKaiW5-ZhuIn"/>
              </a:rPr>
              <a:t>c.</a:t>
            </a:r>
            <a:r>
              <a:rPr lang="x-none" sz="14400" dirty="0">
                <a:latin typeface="DFPBiaoKaiW5-ZhuIn"/>
                <a:ea typeface="DFPBiaoKaiW5-ZhuIn"/>
                <a:cs typeface="DFPBiaoKaiW5-ZhuIn"/>
              </a:rPr>
              <a:t>石頭</a:t>
            </a:r>
            <a:endParaRPr lang="en-US" sz="14400" dirty="0"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sz="4400" dirty="0">
              <a:latin typeface="BiauKai"/>
              <a:ea typeface="BiauKai"/>
              <a:cs typeface="BiauKai"/>
            </a:endParaRPr>
          </a:p>
          <a:p>
            <a:pPr algn="l" eaLnBrk="1" hangingPunct="1">
              <a:defRPr/>
            </a:pPr>
            <a:endParaRPr lang="en-US" sz="5400" b="1" dirty="0" smtClean="0">
              <a:solidFill>
                <a:schemeClr val="tx1"/>
              </a:solidFill>
              <a:latin typeface="BiauKai"/>
              <a:ea typeface="BiauKai"/>
              <a:cs typeface="BiauKai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32766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26627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9600" y="5562600"/>
            <a:ext cx="222148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4000" dirty="0">
                <a:solidFill>
                  <a:schemeClr val="accent6"/>
                </a:solidFill>
                <a:latin typeface="DFPBiaoKaiW5-ZhuIn"/>
                <a:ea typeface="DFPBiaoKaiW5-ZhuIn"/>
                <a:cs typeface="DFPBiaoKaiW5-ZhuIn"/>
              </a:rPr>
              <a:t>a</a:t>
            </a:r>
            <a:r>
              <a:rPr lang="en-US" sz="4000" dirty="0" smtClean="0">
                <a:solidFill>
                  <a:schemeClr val="accent6"/>
                </a:solidFill>
                <a:latin typeface="DFPBiaoKaiW5-ZhuIn"/>
                <a:ea typeface="DFPBiaoKaiW5-ZhuIn"/>
                <a:cs typeface="DFPBiaoKaiW5-ZhuIn"/>
              </a:rPr>
              <a:t>. </a:t>
            </a:r>
            <a:r>
              <a:rPr lang="x-none" sz="4000" dirty="0" smtClean="0">
                <a:solidFill>
                  <a:schemeClr val="accent6"/>
                </a:solidFill>
                <a:latin typeface="DFPBiaoKaiW5-ZhuIn"/>
                <a:ea typeface="DFPBiaoKaiW5-ZhuIn"/>
                <a:cs typeface="DFPBiaoKaiW5-ZhuIn"/>
              </a:rPr>
              <a:t>鏡</a:t>
            </a:r>
            <a:r>
              <a:rPr lang="x-none" sz="4000" dirty="0" smtClean="0">
                <a:solidFill>
                  <a:schemeClr val="accent6"/>
                </a:solidFill>
                <a:latin typeface="DFPBiaoKaiW5-PoIn1"/>
                <a:ea typeface="DFPBiaoKaiW5-PoIn1"/>
                <a:cs typeface="DFPBiaoKaiW5-PoIn1"/>
              </a:rPr>
              <a:t>子</a:t>
            </a:r>
            <a:endParaRPr lang="en-US" sz="4000" dirty="0">
              <a:solidFill>
                <a:schemeClr val="accent6"/>
              </a:solidFill>
              <a:latin typeface="DFPBiaoKaiW5-PoIn1"/>
              <a:ea typeface="DFPBiaoKaiW5-PoIn1"/>
              <a:cs typeface="DFPBiaoKaiW5-PoIn1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1676400"/>
            <a:ext cx="7543800" cy="3657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在保齡球的實驗中，</a:t>
            </a:r>
            <a:r>
              <a:rPr lang="zh-TW" altLang="en-US" sz="4800" b="1" dirty="0">
                <a:latin typeface="DFPBiaoKaiW5-ZhuIn"/>
                <a:ea typeface="DFPBiaoKaiW5-ZhuIn"/>
                <a:cs typeface="DFPBiaoKaiW5-ZhuIn"/>
              </a:rPr>
              <a:t>是什麼把能源從一個地方傳到另外一個地方</a:t>
            </a: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sz="48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TW" sz="3600" dirty="0" smtClean="0">
                <a:latin typeface="Britannic Bold" charset="0"/>
              </a:rPr>
              <a:t>Lesson1 </a:t>
            </a:r>
            <a:r>
              <a:rPr lang="en-US" sz="3600" dirty="0" smtClean="0">
                <a:latin typeface="Britannic Bold" charset="0"/>
              </a:rPr>
              <a:t>100</a:t>
            </a:r>
          </a:p>
        </p:txBody>
      </p:sp>
      <p:pic>
        <p:nvPicPr>
          <p:cNvPr id="14339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8200" y="5410200"/>
            <a:ext cx="518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TW" altLang="en-US" sz="40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滾動的保齡球</a:t>
            </a:r>
            <a:endParaRPr lang="en-US" sz="40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3745041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990600"/>
            <a:ext cx="8915400" cy="419100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zh-TW" altLang="en-US" sz="4200" dirty="0" smtClean="0">
                <a:latin typeface="DFPBiaoSongW4-PoIn1"/>
                <a:ea typeface="DFPBiaoSongW4-PoIn1"/>
                <a:cs typeface="DFPBiaoSongW4-PoIn1"/>
              </a:rPr>
              <a:t>為</a:t>
            </a:r>
            <a:r>
              <a:rPr lang="zh-TW" altLang="en-US" sz="4200" dirty="0" smtClean="0">
                <a:latin typeface="DFPBiaoKaiW5-ZhuIn"/>
                <a:ea typeface="DFPBiaoKaiW5-ZhuIn"/>
                <a:cs typeface="DFPBiaoKaiW5-ZhuIn"/>
              </a:rPr>
              <a:t>什麼停電時，你看不到東</a:t>
            </a:r>
            <a:r>
              <a:rPr lang="zh-TW" altLang="en-US" sz="4200" dirty="0" smtClean="0">
                <a:latin typeface="DFPBiaoKaiW5-PoIn1"/>
                <a:ea typeface="DFPBiaoKaiW5-PoIn1"/>
                <a:cs typeface="DFPBiaoKaiW5-PoIn1"/>
              </a:rPr>
              <a:t>西</a:t>
            </a:r>
            <a:r>
              <a:rPr lang="x-none" sz="4200" dirty="0" smtClean="0">
                <a:latin typeface="DFPBiaoKaiW5-ZhuIn"/>
                <a:ea typeface="DFPBiaoKaiW5-ZhuIn"/>
                <a:cs typeface="DFPBiaoKaiW5-ZhuIn"/>
              </a:rPr>
              <a:t>？</a:t>
            </a:r>
            <a:r>
              <a:rPr lang="en-US" sz="4200" dirty="0" smtClean="0">
                <a:latin typeface="DFPBiaoKaiW5-ZhuIn"/>
                <a:ea typeface="DFPBiaoKaiW5-ZhuIn"/>
                <a:cs typeface="DFPBiaoKaiW5-ZhuIn"/>
              </a:rPr>
              <a:t> </a:t>
            </a:r>
            <a:endParaRPr lang="en-US" altLang="zh-TW" sz="42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sz="2800" dirty="0">
              <a:latin typeface="BiauKai"/>
              <a:ea typeface="BiauKai"/>
              <a:cs typeface="BiauKai"/>
            </a:endParaRP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沒有水</a:t>
            </a:r>
            <a:endParaRPr lang="en-US" altLang="zh-TW" sz="4000" dirty="0" smtClean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沒有光</a:t>
            </a:r>
            <a:endParaRPr lang="en-US" altLang="zh-TW" sz="4000" dirty="0" smtClean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沒有風</a:t>
            </a:r>
            <a:endParaRPr lang="en-US" altLang="zh-TW" sz="4000" dirty="0" smtClean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endParaRPr lang="en-US" altLang="zh-TW" sz="4000" dirty="0" smtClean="0">
              <a:latin typeface="DFPBiaoKaiW5-ZhuIn"/>
              <a:ea typeface="DFPBiaoKaiW5-ZhuIn"/>
              <a:cs typeface="DFPBiaoKaiW5-ZhuIn"/>
            </a:endParaRPr>
          </a:p>
          <a:p>
            <a:r>
              <a:rPr lang="en-US" altLang="zh-TW" sz="4000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zh-TW" altLang="en-US" sz="4000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沒</a:t>
            </a:r>
            <a:r>
              <a:rPr lang="zh-TW" altLang="en-US" sz="4000" dirty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有光</a:t>
            </a:r>
            <a:endParaRPr lang="en-US" altLang="zh-TW" sz="4000" dirty="0">
              <a:solidFill>
                <a:srgbClr val="C3260C"/>
              </a:solidFill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endParaRPr lang="en-US" altLang="zh-TW" sz="4000" dirty="0" smtClean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endParaRPr lang="en-US" sz="40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28600"/>
            <a:ext cx="2286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3891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524000"/>
            <a:ext cx="7467600" cy="3352800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zh-TW" altLang="en-US" sz="4800" dirty="0" smtClean="0">
                <a:latin typeface="DFPBiaoKaiW5-ZhuIn"/>
                <a:ea typeface="DFPBiaoKaiW5-ZhuIn"/>
                <a:cs typeface="DFPBiaoKaiW5-ZhuIn"/>
              </a:rPr>
              <a:t>以下哪一項不是發光體</a:t>
            </a:r>
            <a:r>
              <a:rPr lang="x-none" sz="48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sz="48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defRPr/>
            </a:pPr>
            <a:endParaRPr lang="en-US" sz="4800" dirty="0" smtClean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AutoNum type="alphaLcPeriod"/>
            </a:pPr>
            <a:r>
              <a:rPr lang="zh-TW" altLang="en-US" sz="4800" dirty="0">
                <a:latin typeface="DFPBiaoKaiW5-ZhuIn"/>
                <a:ea typeface="DFPBiaoKaiW5-ZhuIn"/>
                <a:cs typeface="DFPBiaoKaiW5-ZhuIn"/>
              </a:rPr>
              <a:t>螢火蟲</a:t>
            </a:r>
            <a:endParaRPr lang="en-US" altLang="zh-TW" sz="4800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AutoNum type="alphaLcPeriod"/>
            </a:pPr>
            <a:r>
              <a:rPr lang="zh-TW" altLang="en-US" sz="4800" dirty="0">
                <a:latin typeface="DFPBiaoKaiW5-ZhuIn"/>
                <a:ea typeface="DFPBiaoKaiW5-ZhuIn"/>
                <a:cs typeface="DFPBiaoKaiW5-ZhuIn"/>
              </a:rPr>
              <a:t>電燈</a:t>
            </a:r>
            <a:endParaRPr lang="en-US" altLang="zh-TW" sz="4800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AutoNum type="alphaLcPeriod"/>
            </a:pPr>
            <a:r>
              <a:rPr lang="zh-TW" altLang="en-US" sz="4800" dirty="0">
                <a:latin typeface="DFPBiaoKaiW5-ZhuIn"/>
                <a:ea typeface="DFPBiaoKaiW5-ZhuIn"/>
                <a:cs typeface="DFPBiaoKaiW5-ZhuIn"/>
              </a:rPr>
              <a:t>太陽</a:t>
            </a:r>
            <a:endParaRPr lang="en-US" altLang="zh-TW" sz="4800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AutoNum type="alphaLcPeriod"/>
            </a:pPr>
            <a:r>
              <a:rPr lang="zh-TW" altLang="en-US" sz="4800" dirty="0" smtClean="0">
                <a:latin typeface="DFPBiaoKaiW5-ZhuIn"/>
                <a:ea typeface="DFPBiaoKaiW5-ZhuIn"/>
                <a:cs typeface="DFPBiaoKaiW5-ZhuIn"/>
              </a:rPr>
              <a:t>水</a:t>
            </a:r>
            <a:endParaRPr lang="en-US" sz="4800" dirty="0">
              <a:latin typeface="DFPBiaoKaiW5-ZhuIn"/>
              <a:ea typeface="DFPBiaoKaiW5-ZhuIn"/>
              <a:cs typeface="DFPBiaoKaiW5-ZhuIn"/>
            </a:endParaRPr>
          </a:p>
          <a:p>
            <a:pPr>
              <a:defRPr/>
            </a:pPr>
            <a:endParaRPr lang="en-US" sz="4800" dirty="0" smtClean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endParaRPr lang="en-US" sz="48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57200"/>
            <a:ext cx="2438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100</a:t>
            </a:r>
          </a:p>
        </p:txBody>
      </p:sp>
      <p:pic>
        <p:nvPicPr>
          <p:cNvPr id="6147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71051" y="5905640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47800" y="5257800"/>
            <a:ext cx="220114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d. </a:t>
            </a:r>
            <a:r>
              <a:rPr lang="zh-TW" altLang="en-US" sz="32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水</a:t>
            </a:r>
            <a:endParaRPr lang="en-US" sz="32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124200"/>
            <a:ext cx="8153400" cy="990600"/>
          </a:xfrm>
        </p:spPr>
        <p:txBody>
          <a:bodyPr/>
          <a:lstStyle/>
          <a:p>
            <a:pPr algn="l" eaLnBrk="1" hangingPunct="1">
              <a:defRPr/>
            </a:pP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你如何看到鏡</a:t>
            </a:r>
            <a:r>
              <a:rPr lang="zh-TW" altLang="en-US" sz="4000" b="1" dirty="0" smtClean="0">
                <a:latin typeface="DFPBiaoKaiW5-PoIn1"/>
                <a:ea typeface="DFPBiaoKaiW5-PoIn1"/>
                <a:cs typeface="DFPBiaoKaiW5-PoIn1"/>
              </a:rPr>
              <a:t>子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的你？</a:t>
            </a:r>
            <a:endParaRPr lang="en-US" altLang="zh-TW" sz="4000" b="1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52400" y="457200"/>
            <a:ext cx="2514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40963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1800" y="381000"/>
            <a:ext cx="4889500" cy="2425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3400" y="4038600"/>
            <a:ext cx="646843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>
              <a:buAutoNum type="alphaLcParenR"/>
              <a:defRPr/>
            </a:pPr>
            <a:r>
              <a:rPr lang="x-none" sz="3600" dirty="0" smtClean="0">
                <a:latin typeface="DFPBiaoKaiW5-ZhuIn"/>
                <a:ea typeface="DFPBiaoKaiW5-ZhuIn"/>
                <a:cs typeface="DFPBiaoKaiW5-ZhuIn"/>
              </a:rPr>
              <a:t>光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先</a:t>
            </a:r>
            <a:r>
              <a:rPr lang="x-none" sz="3600" dirty="0" smtClean="0">
                <a:latin typeface="DFPBiaoKaiW5-ZhuIn"/>
                <a:ea typeface="DFPBiaoKaiW5-ZhuIn"/>
                <a:cs typeface="DFPBiaoKaiW5-ZhuIn"/>
              </a:rPr>
              <a:t>照到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鏡</a:t>
            </a:r>
            <a:r>
              <a:rPr lang="zh-TW" altLang="en-US" sz="3600" dirty="0" smtClean="0">
                <a:latin typeface="DFPBiaoKaiW5-PoIn1"/>
                <a:ea typeface="DFPBiaoKaiW5-PoIn1"/>
                <a:cs typeface="DFPBiaoKaiW5-PoIn1"/>
              </a:rPr>
              <a:t>子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的你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AutoNum type="alphaLcParenR"/>
              <a:defRPr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光先照到你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的眼睛</a:t>
            </a:r>
            <a:endParaRPr lang="en-US" sz="3600" b="1" dirty="0"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65867" y="5986263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5562600"/>
            <a:ext cx="62377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x-none" sz="3600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光</a:t>
            </a:r>
            <a:r>
              <a:rPr lang="zh-TW" altLang="en-US" sz="3600" dirty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先</a:t>
            </a:r>
            <a:r>
              <a:rPr lang="x-none" sz="3600" dirty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照到</a:t>
            </a:r>
            <a:r>
              <a:rPr lang="zh-TW" altLang="en-US" sz="3600" dirty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鏡</a:t>
            </a:r>
            <a:r>
              <a:rPr lang="zh-TW" altLang="en-US" sz="3600" dirty="0">
                <a:solidFill>
                  <a:srgbClr val="C3260C"/>
                </a:solidFill>
                <a:latin typeface="DFPBiaoKaiW5-PoIn1"/>
                <a:ea typeface="DFPBiaoKaiW5-PoIn1"/>
                <a:cs typeface="DFPBiaoKaiW5-PoIn1"/>
              </a:rPr>
              <a:t>子</a:t>
            </a:r>
            <a:r>
              <a:rPr lang="zh-TW" altLang="en-US" sz="3600" dirty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的你</a:t>
            </a:r>
            <a:endParaRPr lang="en-US" altLang="zh-TW" sz="3600" dirty="0">
              <a:solidFill>
                <a:srgbClr val="C3260C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1143000"/>
            <a:ext cx="74675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x-none" sz="3600" dirty="0" smtClean="0">
                <a:latin typeface="DFPBiaoKaiW5-ZhuIn"/>
                <a:ea typeface="DFPBiaoKaiW5-ZhuIn"/>
                <a:cs typeface="DFPBiaoKaiW5-ZhuIn"/>
              </a:rPr>
              <a:t>紅光照到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綠</a:t>
            </a:r>
            <a:r>
              <a:rPr lang="x-none" sz="3600" dirty="0" smtClean="0">
                <a:latin typeface="DFPBiaoKaiW5-ZhuIn"/>
                <a:ea typeface="DFPBiaoKaiW5-ZhuIn"/>
                <a:cs typeface="DFPBiaoKaiW5-ZhuIn"/>
              </a:rPr>
              <a:t>色的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物品</a:t>
            </a:r>
            <a:r>
              <a:rPr lang="x-none" sz="3600" dirty="0">
                <a:latin typeface="DFPBiaoKaiW5-ZhuIn"/>
                <a:ea typeface="DFPBiaoKaiW5-ZhuIn"/>
                <a:cs typeface="DFPBiaoKaiW5-ZhuIn"/>
              </a:rPr>
              <a:t>會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呈現</a:t>
            </a:r>
            <a:r>
              <a:rPr lang="x-none" sz="3600" dirty="0">
                <a:latin typeface="DFPBiaoKaiW5-ZhuIn"/>
                <a:ea typeface="DFPBiaoKaiW5-ZhuIn"/>
                <a:cs typeface="DFPBiaoKaiW5-ZhuIn"/>
              </a:rPr>
              <a:t>什麼顏色？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altLang="zh-TW" sz="3600" b="1" dirty="0"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95400" y="2590800"/>
            <a:ext cx="2018501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zh-TW" altLang="en-US" sz="3600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綠色</a:t>
            </a:r>
            <a:endParaRPr lang="en-US" altLang="zh-TW" sz="3600" dirty="0" smtClean="0">
              <a:solidFill>
                <a:srgbClr val="C3260C"/>
              </a:solidFill>
              <a:latin typeface="DFPBiaoKaiW5-ZhuIn"/>
              <a:ea typeface="DFPBiaoKaiW5-ZhuIn"/>
              <a:cs typeface="DFPBiaoKaiW5-ZhuIn"/>
            </a:endParaRPr>
          </a:p>
          <a:p>
            <a:pPr marL="457200" indent="-457200">
              <a:buFont typeface="+mj-lt"/>
              <a:buAutoNum type="arabicPeriod"/>
            </a:pPr>
            <a:r>
              <a:rPr lang="zh-TW" altLang="en-US" sz="3600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黑色</a:t>
            </a:r>
            <a:endParaRPr lang="en-US" altLang="zh-TW" sz="3600" dirty="0" smtClean="0">
              <a:solidFill>
                <a:srgbClr val="C3260C"/>
              </a:solidFill>
              <a:latin typeface="DFPBiaoKaiW5-ZhuIn"/>
              <a:ea typeface="DFPBiaoKaiW5-ZhuIn"/>
              <a:cs typeface="DFPBiaoKaiW5-ZhuIn"/>
            </a:endParaRPr>
          </a:p>
          <a:p>
            <a:pPr marL="457200" indent="-457200">
              <a:buFont typeface="+mj-lt"/>
              <a:buAutoNum type="arabicPeriod"/>
            </a:pPr>
            <a:r>
              <a:rPr lang="zh-TW" altLang="en-US" sz="3600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紅色</a:t>
            </a:r>
            <a:endParaRPr lang="en-US" altLang="zh-TW" sz="3600" dirty="0" smtClean="0">
              <a:solidFill>
                <a:srgbClr val="C3260C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28600" y="228600"/>
            <a:ext cx="4419600" cy="9144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>
              <a:defRPr/>
            </a:pPr>
            <a:r>
              <a:rPr lang="en-US" sz="3600" dirty="0" smtClean="0">
                <a:latin typeface="Britannic Bold" charset="0"/>
              </a:rPr>
              <a:t>Lesson 3 300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95400" y="48768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2. </a:t>
            </a:r>
            <a:r>
              <a:rPr lang="zh-TW" altLang="en-US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黑色</a:t>
            </a:r>
            <a:endParaRPr lang="en-US" sz="3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838916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28600" y="228600"/>
            <a:ext cx="2514600" cy="9144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1143000"/>
            <a:ext cx="8153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綠</a:t>
            </a:r>
            <a:r>
              <a:rPr lang="x-none" sz="3600" dirty="0">
                <a:latin typeface="DFPBiaoKaiW5-ZhuIn"/>
                <a:ea typeface="DFPBiaoKaiW5-ZhuIn"/>
                <a:cs typeface="DFPBiaoKaiW5-ZhuIn"/>
              </a:rPr>
              <a:t>光照到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綠</a:t>
            </a:r>
            <a:r>
              <a:rPr lang="x-none" sz="3600" dirty="0" smtClean="0">
                <a:latin typeface="DFPBiaoKaiW5-ZhuIn"/>
                <a:ea typeface="DFPBiaoKaiW5-ZhuIn"/>
                <a:cs typeface="DFPBiaoKaiW5-ZhuIn"/>
              </a:rPr>
              <a:t>色的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物品</a:t>
            </a:r>
            <a:r>
              <a:rPr lang="x-none" sz="3600" dirty="0">
                <a:latin typeface="DFPBiaoKaiW5-ZhuIn"/>
                <a:ea typeface="DFPBiaoKaiW5-ZhuIn"/>
                <a:cs typeface="DFPBiaoKaiW5-ZhuIn"/>
              </a:rPr>
              <a:t>會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呈現</a:t>
            </a:r>
            <a:r>
              <a:rPr lang="x-none" sz="3600" dirty="0">
                <a:latin typeface="DFPBiaoKaiW5-ZhuIn"/>
                <a:ea typeface="DFPBiaoKaiW5-ZhuIn"/>
                <a:cs typeface="DFPBiaoKaiW5-ZhuIn"/>
              </a:rPr>
              <a:t>什麼顏色？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altLang="zh-TW" sz="3600" b="1" dirty="0">
              <a:latin typeface="DFPBiaoKaiW5-ZhuIn"/>
              <a:ea typeface="DFPBiaoKaiW5-ZhuIn"/>
              <a:cs typeface="DFPBiaoKaiW5-ZhuIn"/>
            </a:endParaRPr>
          </a:p>
          <a:p>
            <a:pPr lvl="0"/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3600" b="1" dirty="0"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2590800"/>
            <a:ext cx="2018501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zh-TW" altLang="en-US" sz="3600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綠色</a:t>
            </a:r>
            <a:endParaRPr lang="en-US" altLang="zh-TW" sz="3600" dirty="0" smtClean="0">
              <a:solidFill>
                <a:srgbClr val="C3260C"/>
              </a:solidFill>
              <a:latin typeface="DFPBiaoKaiW5-ZhuIn"/>
              <a:ea typeface="DFPBiaoKaiW5-ZhuIn"/>
              <a:cs typeface="DFPBiaoKaiW5-ZhuIn"/>
            </a:endParaRPr>
          </a:p>
          <a:p>
            <a:pPr marL="457200" indent="-457200">
              <a:buFont typeface="+mj-lt"/>
              <a:buAutoNum type="arabicPeriod"/>
            </a:pPr>
            <a:r>
              <a:rPr lang="zh-TW" altLang="en-US" sz="3600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黑色</a:t>
            </a:r>
            <a:endParaRPr lang="en-US" altLang="zh-TW" sz="3600" dirty="0" smtClean="0">
              <a:solidFill>
                <a:srgbClr val="C3260C"/>
              </a:solidFill>
              <a:latin typeface="DFPBiaoKaiW5-ZhuIn"/>
              <a:ea typeface="DFPBiaoKaiW5-ZhuIn"/>
              <a:cs typeface="DFPBiaoKaiW5-ZhuIn"/>
            </a:endParaRPr>
          </a:p>
          <a:p>
            <a:pPr marL="457200" indent="-457200">
              <a:buFont typeface="+mj-lt"/>
              <a:buAutoNum type="arabicPeriod"/>
            </a:pPr>
            <a:r>
              <a:rPr lang="zh-TW" altLang="en-US" sz="3600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紅色</a:t>
            </a:r>
            <a:endParaRPr lang="en-US" altLang="zh-TW" sz="3600" dirty="0" smtClean="0">
              <a:solidFill>
                <a:srgbClr val="C3260C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14400" y="48768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1. </a:t>
            </a:r>
            <a:r>
              <a:rPr lang="zh-TW" altLang="en-US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綠色</a:t>
            </a:r>
            <a:endParaRPr lang="en-US" sz="3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2261130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2667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14400" y="49530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1. </a:t>
            </a:r>
            <a:r>
              <a:rPr lang="zh-TW" altLang="en-US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綠色</a:t>
            </a:r>
            <a:endParaRPr lang="en-US" sz="3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1066800"/>
            <a:ext cx="80009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x-none" sz="3600" dirty="0">
                <a:latin typeface="DFPBiaoKaiW5-ZhuIn"/>
                <a:ea typeface="DFPBiaoKaiW5-ZhuIn"/>
                <a:cs typeface="DFPBiaoKaiW5-ZhuIn"/>
              </a:rPr>
              <a:t>太陽光照到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綠</a:t>
            </a:r>
            <a:r>
              <a:rPr lang="x-none" sz="3600" dirty="0" smtClean="0">
                <a:latin typeface="DFPBiaoKaiW5-ZhuIn"/>
                <a:ea typeface="DFPBiaoKaiW5-ZhuIn"/>
                <a:cs typeface="DFPBiaoKaiW5-ZhuIn"/>
              </a:rPr>
              <a:t>色的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物品</a:t>
            </a:r>
            <a:r>
              <a:rPr lang="x-none" sz="3600" dirty="0" smtClean="0">
                <a:latin typeface="DFPBiaoKaiW5-ZhuIn"/>
                <a:ea typeface="DFPBiaoKaiW5-ZhuIn"/>
                <a:cs typeface="DFPBiaoKaiW5-ZhuIn"/>
              </a:rPr>
              <a:t>會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呈現</a:t>
            </a:r>
            <a:r>
              <a:rPr lang="x-none" sz="3600" dirty="0" smtClean="0">
                <a:latin typeface="DFPBiaoKaiW5-ZhuIn"/>
                <a:ea typeface="DFPBiaoKaiW5-ZhuIn"/>
                <a:cs typeface="DFPBiaoKaiW5-ZhuIn"/>
              </a:rPr>
              <a:t>什麼顏色</a:t>
            </a:r>
            <a:r>
              <a:rPr lang="x-none" sz="3600" dirty="0">
                <a:latin typeface="DFPBiaoKaiW5-ZhuIn"/>
                <a:ea typeface="DFPBiaoKaiW5-ZhuIn"/>
                <a:cs typeface="DFPBiaoKaiW5-ZhuIn"/>
              </a:rPr>
              <a:t>？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altLang="zh-TW" sz="3600" b="1" dirty="0"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2590800"/>
            <a:ext cx="2018501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zh-TW" altLang="en-US" sz="3600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綠色</a:t>
            </a:r>
            <a:endParaRPr lang="en-US" altLang="zh-TW" sz="3600" dirty="0" smtClean="0">
              <a:solidFill>
                <a:srgbClr val="C3260C"/>
              </a:solidFill>
              <a:latin typeface="DFPBiaoKaiW5-ZhuIn"/>
              <a:ea typeface="DFPBiaoKaiW5-ZhuIn"/>
              <a:cs typeface="DFPBiaoKaiW5-ZhuIn"/>
            </a:endParaRPr>
          </a:p>
          <a:p>
            <a:pPr marL="457200" indent="-457200">
              <a:buFont typeface="+mj-lt"/>
              <a:buAutoNum type="arabicPeriod"/>
            </a:pPr>
            <a:r>
              <a:rPr lang="zh-TW" altLang="en-US" sz="3600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黑色</a:t>
            </a:r>
            <a:endParaRPr lang="en-US" altLang="zh-TW" sz="3600" dirty="0" smtClean="0">
              <a:solidFill>
                <a:srgbClr val="C3260C"/>
              </a:solidFill>
              <a:latin typeface="DFPBiaoKaiW5-ZhuIn"/>
              <a:ea typeface="DFPBiaoKaiW5-ZhuIn"/>
              <a:cs typeface="DFPBiaoKaiW5-ZhuIn"/>
            </a:endParaRPr>
          </a:p>
          <a:p>
            <a:pPr marL="457200" indent="-457200">
              <a:buFont typeface="+mj-lt"/>
              <a:buAutoNum type="arabicPeriod"/>
            </a:pPr>
            <a:r>
              <a:rPr lang="zh-TW" altLang="en-US" sz="3600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紅色</a:t>
            </a:r>
            <a:endParaRPr lang="en-US" altLang="zh-TW" sz="3600" dirty="0" smtClean="0">
              <a:solidFill>
                <a:srgbClr val="C3260C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838200"/>
            <a:ext cx="8458200" cy="2971800"/>
          </a:xfrm>
        </p:spPr>
        <p:txBody>
          <a:bodyPr>
            <a:normAutofit/>
          </a:bodyPr>
          <a:lstStyle/>
          <a:p>
            <a:r>
              <a:rPr lang="x-none" sz="4400" dirty="0" smtClean="0">
                <a:latin typeface="DFPBiaoKaiW5-ZhuIn"/>
                <a:ea typeface="DFPBiaoKaiW5-ZhuIn"/>
                <a:cs typeface="DFPBiaoKaiW5-ZhuIn"/>
              </a:rPr>
              <a:t>以下哪</a:t>
            </a:r>
            <a:r>
              <a:rPr lang="x-none" sz="4400" dirty="0" smtClean="0">
                <a:latin typeface="DFPBiaoKaiW5-PoIn1"/>
                <a:ea typeface="DFPBiaoKaiW5-PoIn1"/>
                <a:cs typeface="DFPBiaoKaiW5-PoIn1"/>
              </a:rPr>
              <a:t>一</a:t>
            </a:r>
            <a:r>
              <a:rPr lang="x-none" sz="4400" dirty="0" smtClean="0">
                <a:latin typeface="DFPBiaoKaiW5-ZhuIn"/>
                <a:ea typeface="DFPBiaoKaiW5-ZhuIn"/>
                <a:cs typeface="DFPBiaoKaiW5-ZhuIn"/>
              </a:rPr>
              <a:t>種物質的形態是根據裝它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容</a:t>
            </a:r>
            <a:r>
              <a:rPr lang="x-none" sz="4400" dirty="0" smtClean="0">
                <a:latin typeface="DFPBiaoKaiW5-ZhuIn"/>
                <a:ea typeface="DFPBiaoKaiW5-ZhuIn"/>
                <a:cs typeface="DFPBiaoKaiW5-ZhuIn"/>
              </a:rPr>
              <a:t>器的形狀</a:t>
            </a:r>
            <a:r>
              <a:rPr lang="x-none" sz="4400" dirty="0">
                <a:latin typeface="DFPBiaoKaiW5-ZhuIn"/>
                <a:ea typeface="DFPBiaoKaiW5-ZhuIn"/>
                <a:cs typeface="DFPBiaoKaiW5-ZhuIn"/>
              </a:rPr>
              <a:t>，</a:t>
            </a:r>
            <a:r>
              <a:rPr lang="x-none" sz="4400" dirty="0" smtClean="0">
                <a:latin typeface="DFPBiaoKaiW5-ZhuIn"/>
                <a:ea typeface="DFPBiaoKaiW5-ZhuIn"/>
                <a:cs typeface="DFPBiaoKaiW5-ZhuIn"/>
              </a:rPr>
              <a:t>把它</a:t>
            </a:r>
            <a:r>
              <a:rPr lang="x-none" sz="4400" dirty="0" smtClean="0">
                <a:latin typeface="DFPBiaoKaiW5-PoIn1"/>
                <a:ea typeface="DFPBiaoKaiW5-PoIn1"/>
                <a:cs typeface="DFPBiaoKaiW5-PoIn1"/>
              </a:rPr>
              <a:t>倒</a:t>
            </a:r>
            <a:r>
              <a:rPr lang="x-none" sz="4400" dirty="0" smtClean="0">
                <a:latin typeface="DFPBiaoKaiW5-ZhuIn"/>
                <a:ea typeface="DFPBiaoKaiW5-ZhuIn"/>
                <a:cs typeface="DFPBiaoKaiW5-ZhuIn"/>
              </a:rPr>
              <a:t>出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容</a:t>
            </a:r>
            <a:r>
              <a:rPr lang="x-none" sz="4400" dirty="0" smtClean="0">
                <a:latin typeface="DFPBiaoKaiW5-ZhuIn"/>
                <a:ea typeface="DFPBiaoKaiW5-ZhuIn"/>
                <a:cs typeface="DFPBiaoKaiW5-ZhuIn"/>
              </a:rPr>
              <a:t>器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時</a:t>
            </a:r>
            <a:r>
              <a:rPr lang="x-none" sz="4400" dirty="0">
                <a:latin typeface="DFPBiaoKaiW5-ZhuIn"/>
                <a:ea typeface="DFPBiaoKaiW5-ZhuIn"/>
                <a:cs typeface="DFPBiaoKaiW5-ZhuIn"/>
              </a:rPr>
              <a:t>，</a:t>
            </a:r>
            <a:r>
              <a:rPr lang="x-none" sz="4400" dirty="0" smtClean="0">
                <a:solidFill>
                  <a:schemeClr val="tx1"/>
                </a:solidFill>
                <a:latin typeface="DFPBiaoKaiW5-ZhuIn"/>
                <a:ea typeface="DFPBiaoKaiW5-ZhuIn"/>
                <a:cs typeface="DFPBiaoKaiW5-ZhuIn"/>
              </a:rPr>
              <a:t>它會到處流動 </a:t>
            </a:r>
            <a:r>
              <a:rPr lang="x-none" sz="4400" dirty="0">
                <a:solidFill>
                  <a:schemeClr val="tx1"/>
                </a:solidFill>
                <a:latin typeface="DFPBiaoKaiW5-ZhuIn"/>
                <a:ea typeface="DFPBiaoKaiW5-ZhuIn"/>
                <a:cs typeface="DFPBiaoKaiW5-ZhuIn"/>
              </a:rPr>
              <a:t>？</a:t>
            </a:r>
            <a:endParaRPr lang="en-US" sz="4400" dirty="0">
              <a:solidFill>
                <a:schemeClr val="tx1"/>
              </a:solidFill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altLang="zh-TW" dirty="0" smtClean="0"/>
          </a:p>
          <a:p>
            <a:pPr lvl="0" algn="l"/>
            <a:endParaRPr lang="en-US" dirty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1528" y="0"/>
            <a:ext cx="2743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200</a:t>
            </a:r>
          </a:p>
        </p:txBody>
      </p:sp>
      <p:pic>
        <p:nvPicPr>
          <p:cNvPr id="24579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5800" y="3048000"/>
            <a:ext cx="2286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US" altLang="zh-TW" sz="3600" b="1" dirty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>
              <a:buFont typeface="+mj-lt"/>
              <a:buAutoNum type="alphaUcPeriod"/>
            </a:pPr>
            <a:r>
              <a:rPr lang="x-none" sz="3600" dirty="0">
                <a:latin typeface="DFPBiaoKaiW5-ZhuIn"/>
                <a:ea typeface="DFPBiaoKaiW5-ZhuIn"/>
                <a:cs typeface="DFPBiaoKaiW5-ZhuIn"/>
              </a:rPr>
              <a:t>固體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altLang="zh-TW" sz="3600" b="1" dirty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>
              <a:buFont typeface="+mj-lt"/>
              <a:buAutoNum type="alphaUcPeriod"/>
            </a:pPr>
            <a:r>
              <a:rPr lang="x-none" sz="3600" dirty="0" smtClean="0">
                <a:latin typeface="DFPBiaoKaiW5-ZhuIn"/>
                <a:ea typeface="DFPBiaoKaiW5-ZhuIn"/>
                <a:cs typeface="DFPBiaoKaiW5-ZhuIn"/>
              </a:rPr>
              <a:t>液體</a:t>
            </a: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 </a:t>
            </a:r>
            <a:endParaRPr lang="en-US" altLang="zh-TW" sz="3600" b="1" dirty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>
              <a:buFont typeface="+mj-lt"/>
              <a:buAutoNum type="alphaUcPeriod"/>
            </a:pPr>
            <a:r>
              <a:rPr lang="x-none" sz="3600" dirty="0">
                <a:latin typeface="DFPBiaoKaiW5-ZhuIn"/>
                <a:ea typeface="DFPBiaoKaiW5-ZhuIn"/>
                <a:cs typeface="DFPBiaoKaiW5-ZhuIn"/>
              </a:rPr>
              <a:t>氣體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altLang="zh-TW" sz="3600" b="1" dirty="0"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5638800"/>
            <a:ext cx="20655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accent6"/>
                </a:solidFill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x-none" sz="3600" dirty="0" smtClean="0">
                <a:solidFill>
                  <a:schemeClr val="accent6"/>
                </a:solidFill>
                <a:latin typeface="DFPBiaoKaiW5-ZhuIn"/>
                <a:ea typeface="DFPBiaoKaiW5-ZhuIn"/>
                <a:cs typeface="DFPBiaoKaiW5-ZhuIn"/>
              </a:rPr>
              <a:t>液體</a:t>
            </a:r>
            <a:endParaRPr lang="en-US" sz="36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91140" y="1219200"/>
            <a:ext cx="8915400" cy="2590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x-none" sz="4000" dirty="0" smtClean="0">
                <a:latin typeface="DFPBiaoKaiW5-ZhuIn"/>
                <a:ea typeface="DFPBiaoKaiW5-ZhuIn"/>
                <a:cs typeface="DFPBiaoKaiW5-ZhuIn"/>
              </a:rPr>
              <a:t>哪</a:t>
            </a:r>
            <a:r>
              <a:rPr lang="x-none" sz="4000" dirty="0" smtClean="0">
                <a:latin typeface="DFPBiaoKaiW5-PoIn1"/>
                <a:ea typeface="DFPBiaoKaiW5-PoIn1"/>
                <a:cs typeface="DFPBiaoKaiW5-PoIn1"/>
              </a:rPr>
              <a:t>一</a:t>
            </a:r>
            <a:r>
              <a:rPr lang="x-none" sz="4000" dirty="0" smtClean="0">
                <a:latin typeface="DFPBiaoKaiW5-ZhuIn"/>
                <a:ea typeface="DFPBiaoKaiW5-ZhuIn"/>
                <a:cs typeface="DFPBiaoKaiW5-ZhuIn"/>
              </a:rPr>
              <a:t>種</a:t>
            </a:r>
            <a:r>
              <a:rPr lang="zh-TW" altLang="en-US" sz="4000" dirty="0">
                <a:latin typeface="DFPBiaoKaiW5-ZhuIn"/>
                <a:ea typeface="DFPBiaoKaiW5-ZhuIn"/>
                <a:cs typeface="DFPBiaoKaiW5-ZhuIn"/>
              </a:rPr>
              <a:t>物質的</a:t>
            </a:r>
            <a:r>
              <a:rPr lang="x-none" sz="4000" dirty="0">
                <a:latin typeface="DFPBiaoKaiW5-ZhuIn"/>
                <a:ea typeface="DFPBiaoKaiW5-ZhuIn"/>
                <a:cs typeface="DFPBiaoKaiW5-ZhuIn"/>
              </a:rPr>
              <a:t>形態有固定的形狀，可以被堆成</a:t>
            </a:r>
            <a:r>
              <a:rPr lang="x-none" sz="4000" dirty="0">
                <a:latin typeface="DFPBiaoKaiW5-PoIn1"/>
                <a:ea typeface="DFPBiaoKaiW5-PoIn1"/>
                <a:cs typeface="DFPBiaoKaiW5-PoIn1"/>
              </a:rPr>
              <a:t>一</a:t>
            </a:r>
            <a:r>
              <a:rPr lang="x-none" sz="4000" dirty="0">
                <a:latin typeface="DFPBiaoKaiW5-ZhuIn"/>
                <a:ea typeface="DFPBiaoKaiW5-ZhuIn"/>
                <a:cs typeface="DFPBiaoKaiW5-ZhuIn"/>
              </a:rPr>
              <a:t>堆？</a:t>
            </a:r>
            <a:r>
              <a:rPr lang="en-US" sz="40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40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04800"/>
            <a:ext cx="2819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100</a:t>
            </a:r>
          </a:p>
        </p:txBody>
      </p:sp>
      <p:pic>
        <p:nvPicPr>
          <p:cNvPr id="14339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3429000"/>
            <a:ext cx="4648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x-none" sz="40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固體</a:t>
            </a:r>
            <a:endParaRPr lang="en-US" sz="40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Font typeface="+mj-lt"/>
              <a:buAutoNum type="arabicPeriod"/>
            </a:pPr>
            <a:r>
              <a:rPr lang="zh-TW" altLang="en-US" sz="40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液體</a:t>
            </a:r>
            <a:endParaRPr lang="en-US" altLang="zh-TW" sz="40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Font typeface="+mj-lt"/>
              <a:buAutoNum type="arabicPeriod"/>
            </a:pPr>
            <a:r>
              <a:rPr lang="zh-TW" altLang="en-US" sz="40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氣體</a:t>
            </a:r>
            <a:endParaRPr lang="en-US" sz="40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40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5715000"/>
            <a:ext cx="2819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1. </a:t>
            </a:r>
            <a:r>
              <a:rPr lang="x-none" sz="32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固體</a:t>
            </a:r>
            <a:endParaRPr lang="en-US" sz="32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" y="990600"/>
            <a:ext cx="8610600" cy="1981200"/>
          </a:xfrm>
        </p:spPr>
        <p:txBody>
          <a:bodyPr/>
          <a:lstStyle/>
          <a:p>
            <a:pPr algn="l" eaLnBrk="1" hangingPunct="1">
              <a:defRPr/>
            </a:pPr>
            <a:r>
              <a:rPr lang="zh-TW" altLang="en-US" sz="4800" dirty="0" smtClean="0">
                <a:latin typeface="DFPBiaoKaiW5-ZhuIn"/>
                <a:ea typeface="DFPBiaoKaiW5-ZhuIn"/>
                <a:cs typeface="DFPBiaoKaiW5-ZhuIn"/>
              </a:rPr>
              <a:t>沙、鹽</a:t>
            </a:r>
            <a:r>
              <a:rPr lang="en-US" sz="4800" dirty="0" smtClean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zh-TW" altLang="en-US" sz="4800" dirty="0" smtClean="0">
                <a:latin typeface="DFPBiaoKaiW5-ZhuIn"/>
                <a:ea typeface="DFPBiaoKaiW5-ZhuIn"/>
                <a:cs typeface="DFPBiaoKaiW5-ZhuIn"/>
              </a:rPr>
              <a:t>和糖是物質的哪</a:t>
            </a:r>
            <a:r>
              <a:rPr lang="zh-TW" altLang="en-US" sz="4800" dirty="0" smtClean="0">
                <a:latin typeface="DFPBiaoKaiW5-PoIn1"/>
                <a:ea typeface="DFPBiaoKaiW5-PoIn1"/>
                <a:cs typeface="DFPBiaoKaiW5-PoIn1"/>
              </a:rPr>
              <a:t>一</a:t>
            </a:r>
            <a:r>
              <a:rPr lang="zh-TW" altLang="en-US" sz="4800" dirty="0" smtClean="0">
                <a:latin typeface="DFPBiaoKaiW5-ZhuIn"/>
                <a:ea typeface="DFPBiaoKaiW5-ZhuIn"/>
                <a:cs typeface="DFPBiaoKaiW5-ZhuIn"/>
              </a:rPr>
              <a:t>種形態？</a:t>
            </a:r>
            <a:endParaRPr lang="en-US" sz="48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28600"/>
            <a:ext cx="21336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45059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922963"/>
            <a:ext cx="92075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9600" y="5638800"/>
            <a:ext cx="670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x-none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固體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2743200"/>
            <a:ext cx="6096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>
              <a:buFont typeface="+mj-lt"/>
              <a:buAutoNum type="alphaUcPeriod"/>
            </a:pPr>
            <a:r>
              <a:rPr lang="x-none" sz="3600" dirty="0">
                <a:latin typeface="DFPBiaoKaiW5-ZhuIn"/>
                <a:ea typeface="DFPBiaoKaiW5-ZhuIn"/>
                <a:cs typeface="DFPBiaoKaiW5-ZhuIn"/>
              </a:rPr>
              <a:t>固體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514350" lvl="0" indent="-514350">
              <a:buFont typeface="+mj-lt"/>
              <a:buAutoNum type="alphaUcPeriod"/>
            </a:pPr>
            <a:r>
              <a:rPr lang="x-none" sz="3600" dirty="0">
                <a:latin typeface="DFPBiaoKaiW5-ZhuIn"/>
                <a:ea typeface="DFPBiaoKaiW5-ZhuIn"/>
                <a:cs typeface="DFPBiaoKaiW5-ZhuIn"/>
              </a:rPr>
              <a:t>氣體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514350" indent="-514350">
              <a:buFont typeface="+mj-lt"/>
              <a:buAutoNum type="alphaUcPeriod"/>
            </a:pPr>
            <a:r>
              <a:rPr lang="x-none" sz="3600" dirty="0">
                <a:latin typeface="DFPBiaoKaiW5-ZhuIn"/>
                <a:ea typeface="DFPBiaoKaiW5-ZhuIn"/>
                <a:cs typeface="DFPBiaoKaiW5-ZhuIn"/>
              </a:rPr>
              <a:t>液體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09600" y="1066800"/>
            <a:ext cx="8153400" cy="4495800"/>
          </a:xfrm>
        </p:spPr>
        <p:txBody>
          <a:bodyPr>
            <a:normAutofit fontScale="92500" lnSpcReduction="20000"/>
          </a:bodyPr>
          <a:lstStyle/>
          <a:p>
            <a:r>
              <a:rPr lang="x-none" sz="4000" dirty="0" smtClean="0">
                <a:latin typeface="DFPBiaoKaiW5-ZhuIn"/>
                <a:ea typeface="DFPBiaoKaiW5-ZhuIn"/>
                <a:cs typeface="DFPBiaoKaiW5-ZhuIn"/>
              </a:rPr>
              <a:t>以下哪</a:t>
            </a:r>
            <a:r>
              <a:rPr lang="x-none" sz="4000" dirty="0" smtClean="0">
                <a:latin typeface="DFPBiaoKaiW5-PoIn1"/>
                <a:ea typeface="DFPBiaoKaiW5-PoIn1"/>
                <a:cs typeface="DFPBiaoKaiW5-PoIn1"/>
              </a:rPr>
              <a:t>一</a:t>
            </a:r>
            <a:r>
              <a:rPr lang="x-none" sz="4000" dirty="0" smtClean="0">
                <a:latin typeface="DFPBiaoKaiW5-ZhuIn"/>
                <a:ea typeface="DFPBiaoKaiW5-ZhuIn"/>
                <a:cs typeface="DFPBiaoKaiW5-ZhuIn"/>
              </a:rPr>
              <a:t>種物質的形態沒有固定的形狀</a:t>
            </a:r>
            <a:r>
              <a:rPr lang="x-none" sz="4000" dirty="0">
                <a:latin typeface="DFPBiaoKaiW5-ZhuIn"/>
                <a:ea typeface="DFPBiaoKaiW5-ZhuIn"/>
                <a:cs typeface="DFPBiaoKaiW5-ZhuIn"/>
              </a:rPr>
              <a:t>，</a:t>
            </a:r>
            <a:r>
              <a:rPr lang="x-none" sz="4000" dirty="0" smtClean="0">
                <a:latin typeface="DFPBiaoKaiW5-ZhuIn"/>
                <a:ea typeface="DFPBiaoKaiW5-ZhuIn"/>
                <a:cs typeface="DFPBiaoKaiW5-ZhuIn"/>
              </a:rPr>
              <a:t>也會</a:t>
            </a:r>
            <a:r>
              <a:rPr lang="x-none" sz="4000" dirty="0" smtClean="0">
                <a:latin typeface="DFPBiaoKaiW5-PoIn1"/>
                <a:ea typeface="DFPBiaoKaiW5-PoIn1"/>
                <a:cs typeface="DFPBiaoKaiW5-PoIn1"/>
              </a:rPr>
              <a:t>不</a:t>
            </a:r>
            <a:r>
              <a:rPr lang="x-none" sz="4000" dirty="0" smtClean="0">
                <a:latin typeface="DFPBiaoKaiW5-ZhuIn"/>
                <a:ea typeface="DFPBiaoKaiW5-ZhuIn"/>
                <a:cs typeface="DFPBiaoKaiW5-ZhuIn"/>
              </a:rPr>
              <a:t>停伸張 </a:t>
            </a:r>
            <a:r>
              <a:rPr lang="x-none" sz="4000" dirty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sz="4000" dirty="0"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altLang="zh-TW" sz="40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dirty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>
              <a:buFont typeface="+mj-lt"/>
              <a:buAutoNum type="alphaUcPeriod"/>
            </a:pPr>
            <a:r>
              <a:rPr lang="x-none" sz="3600" dirty="0">
                <a:latin typeface="DFPBiaoKaiW5-ZhuIn"/>
                <a:ea typeface="DFPBiaoKaiW5-ZhuIn"/>
                <a:cs typeface="DFPBiaoKaiW5-ZhuIn"/>
              </a:rPr>
              <a:t>固體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4000" dirty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>
              <a:buFont typeface="+mj-lt"/>
              <a:buAutoNum type="alphaUcPeriod"/>
            </a:pPr>
            <a:r>
              <a:rPr lang="x-none" sz="3600" dirty="0">
                <a:latin typeface="DFPBiaoKaiW5-ZhuIn"/>
                <a:ea typeface="DFPBiaoKaiW5-ZhuIn"/>
                <a:cs typeface="DFPBiaoKaiW5-ZhuIn"/>
              </a:rPr>
              <a:t>氣體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4000" dirty="0">
              <a:latin typeface="DFPBiaoKaiW5-ZhuIn"/>
              <a:ea typeface="DFPBiaoKaiW5-ZhuIn"/>
              <a:cs typeface="DFPBiaoKaiW5-ZhuIn"/>
            </a:endParaRPr>
          </a:p>
          <a:p>
            <a:pPr marL="514350" indent="-514350">
              <a:buFont typeface="+mj-lt"/>
              <a:buAutoNum type="alphaUcPeriod"/>
            </a:pPr>
            <a:r>
              <a:rPr lang="x-none" sz="4000" dirty="0">
                <a:latin typeface="DFPBiaoKaiW5-ZhuIn"/>
                <a:ea typeface="DFPBiaoKaiW5-ZhuIn"/>
                <a:cs typeface="DFPBiaoKaiW5-ZhuIn"/>
              </a:rPr>
              <a:t>液體</a:t>
            </a:r>
            <a:r>
              <a:rPr lang="en-US" sz="40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altLang="zh-TW" sz="4000" dirty="0" smtClean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endParaRPr lang="en-US" sz="40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52400"/>
            <a:ext cx="25146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4819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5486400"/>
            <a:ext cx="2219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 B. </a:t>
            </a:r>
            <a:r>
              <a:rPr lang="x-none" sz="3600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氣體</a:t>
            </a:r>
            <a:endParaRPr lang="en-US" sz="3600" dirty="0">
              <a:solidFill>
                <a:srgbClr val="C32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295400"/>
            <a:ext cx="8915400" cy="3962400"/>
          </a:xfrm>
        </p:spPr>
        <p:txBody>
          <a:bodyPr/>
          <a:lstStyle/>
          <a:p>
            <a:pPr>
              <a:defRPr/>
            </a:pPr>
            <a:r>
              <a:rPr lang="x-none" sz="4000" dirty="0">
                <a:latin typeface="DFPBiaoKaiW5-ZhuIn"/>
                <a:ea typeface="DFPBiaoKaiW5-ZhuIn"/>
                <a:cs typeface="DFPBiaoKaiW5-ZhuIn"/>
              </a:rPr>
              <a:t>聲音振動器</a:t>
            </a:r>
            <a:r>
              <a:rPr lang="en-US" sz="4000" dirty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的能源是什麼？</a:t>
            </a:r>
            <a:endParaRPr lang="en-US" altLang="zh-TW" sz="4000" b="1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AutoNum type="alphaLcParenR"/>
              <a:defRPr/>
            </a:pPr>
            <a:r>
              <a:rPr lang="en-US" sz="4000" dirty="0" smtClean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x-none" sz="4000" b="1" dirty="0">
                <a:latin typeface="DFPBiaoKaiW5-ZhuIn"/>
                <a:ea typeface="DFPBiaoKaiW5-ZhuIn"/>
                <a:cs typeface="DFPBiaoKaiW5-ZhuIn"/>
              </a:rPr>
              <a:t>電池</a:t>
            </a:r>
            <a:r>
              <a:rPr lang="en-US" sz="40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4000" dirty="0" smtClean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AutoNum type="alphaLcParenR"/>
              <a:defRPr/>
            </a:pPr>
            <a:r>
              <a:rPr lang="x-none" sz="4000" dirty="0">
                <a:latin typeface="DFPBiaoKaiW5-ZhuIn"/>
                <a:ea typeface="DFPBiaoKaiW5-ZhuIn"/>
                <a:cs typeface="DFPBiaoKaiW5-ZhuIn"/>
              </a:rPr>
              <a:t>太陽蓄電池</a:t>
            </a:r>
            <a:r>
              <a:rPr lang="en-US" sz="40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4000" dirty="0" smtClean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AutoNum type="alphaLcParenR"/>
              <a:defRPr/>
            </a:pPr>
            <a:r>
              <a:rPr lang="en-US" sz="4000" b="1" dirty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x-none" sz="4000" b="1" dirty="0">
                <a:latin typeface="DFPBiaoKaiW5-ZhuIn"/>
                <a:ea typeface="DFPBiaoKaiW5-ZhuIn"/>
                <a:cs typeface="DFPBiaoKaiW5-ZhuIn"/>
              </a:rPr>
              <a:t>手的肌肉</a:t>
            </a:r>
            <a:r>
              <a:rPr lang="en-US" sz="4000" b="1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40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04800"/>
            <a:ext cx="25146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2867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9600" y="4953000"/>
            <a:ext cx="21852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en-US" sz="3600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x-none" sz="3600" b="1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電池</a:t>
            </a:r>
            <a:r>
              <a:rPr lang="en-US" sz="3600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 </a:t>
            </a:r>
            <a:endParaRPr lang="en-US" sz="3600" dirty="0">
              <a:solidFill>
                <a:srgbClr val="C3260C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907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752600"/>
            <a:ext cx="8458200" cy="3657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在乒乓球的實驗中，是什麼把能源從一個地方傳到另外一地方？</a:t>
            </a:r>
            <a:endParaRPr lang="en-US" sz="48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28956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100</a:t>
            </a:r>
          </a:p>
        </p:txBody>
      </p:sp>
      <p:pic>
        <p:nvPicPr>
          <p:cNvPr id="14339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9600" y="4724400"/>
            <a:ext cx="518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TW" altLang="en-US" sz="40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水波</a:t>
            </a:r>
            <a:endParaRPr lang="en-US" sz="40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2684085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828800"/>
            <a:ext cx="8610600" cy="2590800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zh-TW" altLang="en-US" sz="4800" b="1" dirty="0">
                <a:latin typeface="DFPBiaoKaiW5-ZhuIn"/>
                <a:ea typeface="DFPBiaoKaiW5-ZhuIn"/>
                <a:cs typeface="DFPBiaoKaiW5-ZhuIn"/>
              </a:rPr>
              <a:t>在馬達的實驗中，能源從一個地方傳到另外一個</a:t>
            </a: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地方後會有什麼反</a:t>
            </a:r>
            <a:r>
              <a:rPr lang="zh-TW" altLang="en-US" sz="4800" b="1" dirty="0" smtClean="0">
                <a:latin typeface="DFPBiaoKaiW5-PoIn1"/>
                <a:ea typeface="DFPBiaoKaiW5-PoIn1"/>
                <a:cs typeface="DFPBiaoKaiW5-PoIn1"/>
              </a:rPr>
              <a:t>應</a:t>
            </a:r>
            <a:r>
              <a:rPr lang="zh-TW" altLang="en-US" sz="4800" b="1" dirty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sz="48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22860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100</a:t>
            </a:r>
          </a:p>
        </p:txBody>
      </p:sp>
      <p:pic>
        <p:nvPicPr>
          <p:cNvPr id="14339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81200" y="4702314"/>
            <a:ext cx="518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TW" altLang="en-US" sz="40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馬達運轉</a:t>
            </a:r>
            <a:endParaRPr lang="en-US" sz="40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293825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219200"/>
            <a:ext cx="8077200" cy="3962400"/>
          </a:xfrm>
        </p:spPr>
        <p:txBody>
          <a:bodyPr/>
          <a:lstStyle/>
          <a:p>
            <a:pPr>
              <a:defRPr/>
            </a:pPr>
            <a:r>
              <a:rPr lang="x-none" sz="4000" dirty="0" smtClean="0">
                <a:latin typeface="DFPBiaoKaiW5-ZhuIn"/>
                <a:ea typeface="DFPBiaoKaiW5-ZhuIn"/>
                <a:cs typeface="DFPBiaoKaiW5-ZhuIn"/>
              </a:rPr>
              <a:t>太陽蓄電池</a:t>
            </a: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的能源什麼？</a:t>
            </a:r>
            <a:endParaRPr lang="en-US" sz="4000" dirty="0" smtClean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AutoNum type="alphaLcParenR"/>
              <a:defRPr/>
            </a:pP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馬達</a:t>
            </a:r>
            <a:endParaRPr lang="en-US" sz="4000" dirty="0" smtClean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AutoNum type="alphaLcParenR"/>
              <a:defRPr/>
            </a:pP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太陽</a:t>
            </a:r>
            <a:r>
              <a:rPr lang="en-US" sz="4000" b="1" dirty="0" smtClean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742950" indent="-742950">
              <a:buAutoNum type="alphaLcParenR"/>
              <a:defRPr/>
            </a:pP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電池</a:t>
            </a:r>
            <a:endParaRPr lang="en-US" sz="40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04800"/>
            <a:ext cx="2667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2867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4876800"/>
            <a:ext cx="212149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b="1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b="1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太陽</a:t>
            </a:r>
            <a:r>
              <a:rPr lang="en-US" sz="3600" b="1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 </a:t>
            </a:r>
            <a:endParaRPr lang="en-US" sz="3600" b="1" dirty="0">
              <a:solidFill>
                <a:srgbClr val="C3260C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98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143000"/>
            <a:ext cx="8077200" cy="3962400"/>
          </a:xfrm>
        </p:spPr>
        <p:txBody>
          <a:bodyPr/>
          <a:lstStyle/>
          <a:p>
            <a:pPr>
              <a:defRPr/>
            </a:pPr>
            <a:r>
              <a:rPr lang="x-none" sz="4000" dirty="0" smtClean="0">
                <a:latin typeface="DFPBiaoKaiW5-ZhuIn"/>
                <a:ea typeface="DFPBiaoKaiW5-ZhuIn"/>
                <a:cs typeface="DFPBiaoKaiW5-ZhuIn"/>
              </a:rPr>
              <a:t>聲音振動器</a:t>
            </a: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的能源是什麼？</a:t>
            </a:r>
            <a:endParaRPr lang="en-US" altLang="zh-TW" sz="4000" b="1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AutoNum type="alphaLcParenR"/>
              <a:defRPr/>
            </a:pPr>
            <a:r>
              <a:rPr lang="en-US" sz="4000" dirty="0" smtClean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x-none" sz="4000" b="1" dirty="0">
                <a:latin typeface="DFPBiaoKaiW5-ZhuIn"/>
                <a:ea typeface="DFPBiaoKaiW5-ZhuIn"/>
                <a:cs typeface="DFPBiaoKaiW5-ZhuIn"/>
              </a:rPr>
              <a:t>電池</a:t>
            </a:r>
            <a:r>
              <a:rPr lang="en-US" sz="40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4000" dirty="0" smtClean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AutoNum type="alphaLcParenR"/>
              <a:defRPr/>
            </a:pPr>
            <a:r>
              <a:rPr lang="x-none" sz="4000" dirty="0">
                <a:latin typeface="DFPBiaoKaiW5-ZhuIn"/>
                <a:ea typeface="DFPBiaoKaiW5-ZhuIn"/>
                <a:cs typeface="DFPBiaoKaiW5-ZhuIn"/>
              </a:rPr>
              <a:t>太陽蓄電池</a:t>
            </a:r>
            <a:r>
              <a:rPr lang="en-US" sz="40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4000" dirty="0" smtClean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AutoNum type="alphaLcParenR"/>
              <a:defRPr/>
            </a:pPr>
            <a:r>
              <a:rPr lang="en-US" sz="4000" b="1" dirty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x-none" sz="4000" b="1" dirty="0">
                <a:latin typeface="DFPBiaoKaiW5-ZhuIn"/>
                <a:ea typeface="DFPBiaoKaiW5-ZhuIn"/>
                <a:cs typeface="DFPBiaoKaiW5-ZhuIn"/>
              </a:rPr>
              <a:t>手的肌肉</a:t>
            </a:r>
            <a:r>
              <a:rPr lang="en-US" sz="4000" b="1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40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04800"/>
            <a:ext cx="25146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2867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5800" y="5257800"/>
            <a:ext cx="2403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>
              <a:buAutoNum type="alphaLcParenR"/>
              <a:defRPr/>
            </a:pPr>
            <a:r>
              <a:rPr lang="en-US" dirty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x-none" sz="3600" b="1" dirty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電池</a:t>
            </a:r>
            <a:r>
              <a:rPr lang="en-US" dirty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143000"/>
            <a:ext cx="8686800" cy="3962400"/>
          </a:xfrm>
        </p:spPr>
        <p:txBody>
          <a:bodyPr/>
          <a:lstStyle/>
          <a:p>
            <a:pPr>
              <a:defRPr/>
            </a:pP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在</a:t>
            </a:r>
            <a:r>
              <a:rPr lang="x-none" sz="4000" dirty="0" smtClean="0">
                <a:latin typeface="DFPBiaoKaiW5-ZhuIn"/>
                <a:ea typeface="DFPBiaoKaiW5-ZhuIn"/>
                <a:cs typeface="DFPBiaoKaiW5-ZhuIn"/>
              </a:rPr>
              <a:t>手摩擦</a:t>
            </a: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的實驗中，</a:t>
            </a:r>
            <a:r>
              <a:rPr lang="x-none" sz="4000" dirty="0" smtClean="0">
                <a:latin typeface="DFPBiaoKaiW5-ZhuIn"/>
                <a:ea typeface="DFPBiaoKaiW5-ZhuIn"/>
                <a:cs typeface="DFPBiaoKaiW5-ZhuIn"/>
              </a:rPr>
              <a:t>手摩擦</a:t>
            </a: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的能源是什麼？</a:t>
            </a:r>
            <a:endParaRPr lang="en-US" altLang="zh-TW" sz="4000" b="1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AutoNum type="alphaLcParenR"/>
              <a:defRPr/>
            </a:pPr>
            <a:r>
              <a:rPr lang="en-US" sz="4000" dirty="0" smtClean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x-none" sz="4000" b="1" dirty="0">
                <a:latin typeface="DFPBiaoKaiW5-ZhuIn"/>
                <a:ea typeface="DFPBiaoKaiW5-ZhuIn"/>
                <a:cs typeface="DFPBiaoKaiW5-ZhuIn"/>
              </a:rPr>
              <a:t>電池</a:t>
            </a:r>
            <a:r>
              <a:rPr lang="en-US" sz="40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4000" dirty="0" smtClean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AutoNum type="alphaLcParenR"/>
              <a:defRPr/>
            </a:pPr>
            <a:r>
              <a:rPr lang="x-none" sz="4000" dirty="0">
                <a:latin typeface="DFPBiaoKaiW5-ZhuIn"/>
                <a:ea typeface="DFPBiaoKaiW5-ZhuIn"/>
                <a:cs typeface="DFPBiaoKaiW5-ZhuIn"/>
              </a:rPr>
              <a:t>太陽蓄電池</a:t>
            </a:r>
            <a:r>
              <a:rPr lang="en-US" sz="40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4000" dirty="0" smtClean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AutoNum type="alphaLcParenR"/>
              <a:defRPr/>
            </a:pPr>
            <a:r>
              <a:rPr lang="en-US" sz="4000" b="1" dirty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x-none" sz="4000" b="1" dirty="0">
                <a:latin typeface="DFPBiaoKaiW5-ZhuIn"/>
                <a:ea typeface="DFPBiaoKaiW5-ZhuIn"/>
                <a:cs typeface="DFPBiaoKaiW5-ZhuIn"/>
              </a:rPr>
              <a:t>手的肌肉</a:t>
            </a:r>
            <a:r>
              <a:rPr lang="en-US" sz="4000" b="1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40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04800"/>
            <a:ext cx="22860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2867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800" y="5334000"/>
            <a:ext cx="6477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en-US" sz="3600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c)</a:t>
            </a:r>
            <a:r>
              <a:rPr lang="x-none" sz="3600" b="1" dirty="0">
                <a:latin typeface="DFPBiaoKaiW5-ZhuIn"/>
                <a:ea typeface="DFPBiaoKaiW5-ZhuIn"/>
                <a:cs typeface="DFPBiaoKaiW5-ZhuIn"/>
              </a:rPr>
              <a:t> 手的肌肉</a:t>
            </a:r>
            <a:r>
              <a:rPr lang="en-US" sz="3600" b="1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r>
              <a:rPr lang="en-US" sz="3600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  </a:t>
            </a:r>
            <a:endParaRPr lang="en-US" sz="3600" dirty="0">
              <a:solidFill>
                <a:srgbClr val="C3260C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98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1752600"/>
            <a:ext cx="8077200" cy="2590800"/>
          </a:xfrm>
        </p:spPr>
        <p:txBody>
          <a:bodyPr/>
          <a:lstStyle/>
          <a:p>
            <a:pPr>
              <a:defRPr/>
            </a:pP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蠟燭的能源是什麼？</a:t>
            </a:r>
            <a:endParaRPr lang="en-US" altLang="zh-TW" sz="4000" b="1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AutoNum type="alphaLcParenR"/>
              <a:defRPr/>
            </a:pPr>
            <a:r>
              <a:rPr lang="en-US" sz="4000" dirty="0" smtClean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蠟</a:t>
            </a:r>
            <a:r>
              <a:rPr lang="en-US" altLang="zh-TW" sz="4000" b="1" dirty="0" smtClean="0">
                <a:latin typeface="DFPBiaoKaiW5-ZhuIn"/>
                <a:ea typeface="DFPBiaoKaiW5-ZhuIn"/>
                <a:cs typeface="DFPBiaoKaiW5-ZhuIn"/>
              </a:rPr>
              <a:t>(wax)</a:t>
            </a:r>
            <a:r>
              <a:rPr lang="en-US" sz="4000" dirty="0" smtClean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742950" indent="-742950">
              <a:buAutoNum type="alphaLcParenR"/>
              <a:defRPr/>
            </a:pP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燭芯</a:t>
            </a:r>
            <a:r>
              <a:rPr lang="en-US" altLang="zh-TW" sz="4000" dirty="0" smtClean="0">
                <a:latin typeface="DFPBiaoKaiW5-ZhuIn"/>
                <a:ea typeface="DFPBiaoKaiW5-ZhuIn"/>
                <a:cs typeface="DFPBiaoKaiW5-ZhuIn"/>
              </a:rPr>
              <a:t>(wick)</a:t>
            </a:r>
            <a:endParaRPr lang="en-US" sz="40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defRPr/>
            </a:pPr>
            <a:endParaRPr lang="en-US" sz="40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2867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4572000"/>
            <a:ext cx="25990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en-US" sz="3600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b="1" dirty="0" smtClean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蠟</a:t>
            </a:r>
            <a:r>
              <a:rPr lang="en-US" altLang="zh-TW" sz="3600" b="1" dirty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(wax)</a:t>
            </a:r>
            <a:r>
              <a:rPr lang="en-US" sz="3600" dirty="0">
                <a:solidFill>
                  <a:srgbClr val="C3260C"/>
                </a:solidFill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907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Slipstream.thmx</Template>
  <TotalTime>3070</TotalTime>
  <Words>585</Words>
  <Application>Microsoft Macintosh PowerPoint</Application>
  <PresentationFormat>On-screen Show (4:3)</PresentationFormat>
  <Paragraphs>228</Paragraphs>
  <Slides>29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0" baseType="lpstr">
      <vt:lpstr>Arial</vt:lpstr>
      <vt:lpstr>BiauKai</vt:lpstr>
      <vt:lpstr>Britannic Bold</vt:lpstr>
      <vt:lpstr>DFPBiaoKaiW5-PoIn1</vt:lpstr>
      <vt:lpstr>DFPBiaoKaiW5-ZhuIn</vt:lpstr>
      <vt:lpstr>DFPBiaoSongW4-PoIn1</vt:lpstr>
      <vt:lpstr>Georgia</vt:lpstr>
      <vt:lpstr>ＭＳ Ｐゴシック</vt:lpstr>
      <vt:lpstr>Trebuchet MS</vt:lpstr>
      <vt:lpstr>微軟正黑體</vt:lpstr>
      <vt:lpstr>Slipstream</vt:lpstr>
      <vt:lpstr>Jeopardy</vt:lpstr>
      <vt:lpstr>Lesson1 100</vt:lpstr>
      <vt:lpstr>300</vt:lpstr>
      <vt:lpstr>100</vt:lpstr>
      <vt:lpstr>100</vt:lpstr>
      <vt:lpstr>300</vt:lpstr>
      <vt:lpstr>300</vt:lpstr>
      <vt:lpstr>300</vt:lpstr>
      <vt:lpstr>300</vt:lpstr>
      <vt:lpstr>400</vt:lpstr>
      <vt:lpstr>Lesson 2 100</vt:lpstr>
      <vt:lpstr>PowerPoint Presentation</vt:lpstr>
      <vt:lpstr>200</vt:lpstr>
      <vt:lpstr>300</vt:lpstr>
      <vt:lpstr>100</vt:lpstr>
      <vt:lpstr>300</vt:lpstr>
      <vt:lpstr>200</vt:lpstr>
      <vt:lpstr>200</vt:lpstr>
      <vt:lpstr>300</vt:lpstr>
      <vt:lpstr>400</vt:lpstr>
      <vt:lpstr>100</vt:lpstr>
      <vt:lpstr>400</vt:lpstr>
      <vt:lpstr>PowerPoint Presentation</vt:lpstr>
      <vt:lpstr>PowerPoint Presentation</vt:lpstr>
      <vt:lpstr>300</vt:lpstr>
      <vt:lpstr>200</vt:lpstr>
      <vt:lpstr>100</vt:lpstr>
      <vt:lpstr>400</vt:lpstr>
      <vt:lpstr>300</vt:lpstr>
    </vt:vector>
  </TitlesOfParts>
  <Company>Meyerholz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Jeopardy</dc:title>
  <dc:creator>Meyerholz</dc:creator>
  <cp:lastModifiedBy>Microsoft Office User</cp:lastModifiedBy>
  <cp:revision>95</cp:revision>
  <dcterms:created xsi:type="dcterms:W3CDTF">2011-10-20T04:13:33Z</dcterms:created>
  <dcterms:modified xsi:type="dcterms:W3CDTF">2016-09-29T19:14:04Z</dcterms:modified>
</cp:coreProperties>
</file>